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2" r:id="rId1"/>
  </p:sldMasterIdLst>
  <p:sldIdLst>
    <p:sldId id="256" r:id="rId2"/>
    <p:sldId id="257" r:id="rId3"/>
    <p:sldId id="268" r:id="rId4"/>
    <p:sldId id="267" r:id="rId5"/>
    <p:sldId id="270" r:id="rId6"/>
    <p:sldId id="269" r:id="rId7"/>
    <p:sldId id="271" r:id="rId8"/>
    <p:sldId id="274" r:id="rId9"/>
    <p:sldId id="258" r:id="rId10"/>
    <p:sldId id="273" r:id="rId11"/>
    <p:sldId id="259" r:id="rId12"/>
    <p:sldId id="275" r:id="rId13"/>
    <p:sldId id="276" r:id="rId14"/>
    <p:sldId id="277" r:id="rId15"/>
    <p:sldId id="278" r:id="rId16"/>
    <p:sldId id="279"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955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580040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1597571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3146442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917354-6E96-4BA8-9E4C-B0A576097D70}" type="datetimeFigureOut">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211685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330381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A917354-6E96-4BA8-9E4C-B0A576097D70}" type="datetimeFigureOut">
              <a:rPr lang="en-US" smtClean="0"/>
              <a:t>5/15/2023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92A8CC-A115-4CBF-A841-935FE02D5E8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6865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917354-6E96-4BA8-9E4C-B0A576097D70}" type="datetimeFigureOut">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2269508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917354-6E96-4BA8-9E4C-B0A576097D70}" type="datetimeFigureOut">
              <a:rPr lang="en-US" smtClean="0"/>
              <a:t>5/15/2023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1589626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917354-6E96-4BA8-9E4C-B0A576097D70}" type="datetimeFigureOut">
              <a:rPr lang="en-US" smtClean="0"/>
              <a:t>5/15/2023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15977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A917354-6E96-4BA8-9E4C-B0A576097D70}" type="datetimeFigureOut">
              <a:rPr lang="en-US" smtClean="0"/>
              <a:t>5/15/2023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627181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A917354-6E96-4BA8-9E4C-B0A576097D70}" type="datetimeFigureOut">
              <a:rPr lang="en-US" smtClean="0"/>
              <a:t>5/15/2023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992A8CC-A115-4CBF-A841-935FE02D5E81}" type="slidenum">
              <a:rPr lang="en-US" smtClean="0"/>
              <a:t>‹#›</a:t>
            </a:fld>
            <a:endParaRPr lang="en-US"/>
          </a:p>
        </p:txBody>
      </p:sp>
    </p:spTree>
    <p:extLst>
      <p:ext uri="{BB962C8B-B14F-4D97-AF65-F5344CB8AC3E}">
        <p14:creationId xmlns:p14="http://schemas.microsoft.com/office/powerpoint/2010/main" val="286915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A917354-6E96-4BA8-9E4C-B0A576097D70}" type="datetimeFigureOut">
              <a:rPr lang="en-US" smtClean="0"/>
              <a:t>5/15/2023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92A8CC-A115-4CBF-A841-935FE02D5E81}" type="slidenum">
              <a:rPr lang="en-US" smtClean="0"/>
              <a:t>‹#›</a:t>
            </a:fld>
            <a:endParaRPr lang="en-US"/>
          </a:p>
        </p:txBody>
      </p:sp>
    </p:spTree>
    <p:extLst>
      <p:ext uri="{BB962C8B-B14F-4D97-AF65-F5344CB8AC3E}">
        <p14:creationId xmlns:p14="http://schemas.microsoft.com/office/powerpoint/2010/main" val="2092235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A917354-6E96-4BA8-9E4C-B0A576097D70}" type="datetimeFigureOut">
              <a:rPr lang="en-US" smtClean="0"/>
              <a:t>5/15/2023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992A8CC-A115-4CBF-A841-935FE02D5E8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751264"/>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scholar.google.com/"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eave">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098B-233B-4851-A249-F3FDBA69E39B}"/>
              </a:ext>
            </a:extLst>
          </p:cNvPr>
          <p:cNvSpPr>
            <a:spLocks noGrp="1"/>
          </p:cNvSpPr>
          <p:nvPr>
            <p:ph type="ctrTitle"/>
          </p:nvPr>
        </p:nvSpPr>
        <p:spPr>
          <a:xfrm>
            <a:off x="1751012" y="887104"/>
            <a:ext cx="8689976" cy="1992574"/>
          </a:xfrm>
        </p:spPr>
        <p:txBody>
          <a:bodyPr>
            <a:normAutofit fontScale="90000"/>
          </a:bodyPr>
          <a:lstStyle/>
          <a:p>
            <a:pPr algn="ctr"/>
            <a:r>
              <a:rPr lang="fa-IR" dirty="0">
                <a:cs typeface="B Titr" panose="00000700000000000000" pitchFamily="2" charset="-78"/>
              </a:rPr>
              <a:t/>
            </a:r>
            <a:br>
              <a:rPr lang="fa-IR" dirty="0">
                <a:cs typeface="B Titr" panose="00000700000000000000" pitchFamily="2" charset="-78"/>
              </a:rPr>
            </a:br>
            <a:r>
              <a:rPr lang="en-US" sz="8900" b="1" cap="none" dirty="0">
                <a:latin typeface="Times New Roman" panose="02020603050405020304" pitchFamily="18" charset="0"/>
                <a:cs typeface="B Titr" panose="00000700000000000000" pitchFamily="2" charset="-78"/>
              </a:rPr>
              <a:t>Google Scholar</a:t>
            </a:r>
            <a:endParaRPr lang="en-US" sz="8900" b="1" dirty="0">
              <a:latin typeface="Times New Roman" panose="02020603050405020304" pitchFamily="18" charset="0"/>
              <a:cs typeface="B Titr" panose="00000700000000000000" pitchFamily="2" charset="-78"/>
            </a:endParaRPr>
          </a:p>
        </p:txBody>
      </p:sp>
      <p:sp>
        <p:nvSpPr>
          <p:cNvPr id="3" name="Subtitle 2">
            <a:extLst>
              <a:ext uri="{FF2B5EF4-FFF2-40B4-BE49-F238E27FC236}">
                <a16:creationId xmlns:a16="http://schemas.microsoft.com/office/drawing/2014/main" id="{6CC74C20-35E8-44FB-9B42-49DF446177CD}"/>
              </a:ext>
            </a:extLst>
          </p:cNvPr>
          <p:cNvSpPr>
            <a:spLocks noGrp="1"/>
          </p:cNvSpPr>
          <p:nvPr>
            <p:ph type="subTitle" idx="1"/>
          </p:nvPr>
        </p:nvSpPr>
        <p:spPr>
          <a:xfrm>
            <a:off x="1596788" y="3289109"/>
            <a:ext cx="8844200" cy="2115403"/>
          </a:xfrm>
        </p:spPr>
        <p:txBody>
          <a:bodyPr>
            <a:normAutofit/>
          </a:bodyPr>
          <a:lstStyle/>
          <a:p>
            <a:pPr algn="ctr"/>
            <a:r>
              <a:rPr lang="fa-IR" sz="2400" b="1" dirty="0">
                <a:solidFill>
                  <a:schemeClr val="tx2">
                    <a:lumMod val="50000"/>
                  </a:schemeClr>
                </a:solidFill>
                <a:cs typeface="B Nazanin" panose="00000400000000000000" pitchFamily="2" charset="-78"/>
              </a:rPr>
              <a:t>محبوبه خراساني</a:t>
            </a:r>
          </a:p>
          <a:p>
            <a:pPr algn="ctr"/>
            <a:r>
              <a:rPr lang="fa-IR" sz="2400" b="1" dirty="0">
                <a:solidFill>
                  <a:schemeClr val="tx2">
                    <a:lumMod val="50000"/>
                  </a:schemeClr>
                </a:solidFill>
                <a:cs typeface="B Nazanin" panose="00000400000000000000" pitchFamily="2" charset="-78"/>
              </a:rPr>
              <a:t>دكتري علم اطلاعات و دانش شناسي</a:t>
            </a:r>
          </a:p>
          <a:p>
            <a:pPr algn="ctr"/>
            <a:r>
              <a:rPr lang="en-US" sz="1800" b="1" cap="none" dirty="0">
                <a:solidFill>
                  <a:schemeClr val="tx2">
                    <a:lumMod val="50000"/>
                  </a:schemeClr>
                </a:solidFill>
                <a:cs typeface="B Nazanin" panose="00000400000000000000" pitchFamily="2" charset="-78"/>
              </a:rPr>
              <a:t>khorasani164@gmail.com</a:t>
            </a:r>
            <a:endParaRPr lang="fa-IR" sz="1800" b="1" cap="none" dirty="0">
              <a:solidFill>
                <a:schemeClr val="tx2">
                  <a:lumMod val="50000"/>
                </a:schemeClr>
              </a:solidFill>
              <a:cs typeface="B Nazanin" panose="00000400000000000000" pitchFamily="2" charset="-78"/>
            </a:endParaRPr>
          </a:p>
          <a:p>
            <a:pPr algn="ctr"/>
            <a:r>
              <a:rPr lang="fa-IR" sz="1800" b="1" cap="none" dirty="0" smtClean="0">
                <a:solidFill>
                  <a:schemeClr val="tx2">
                    <a:lumMod val="50000"/>
                  </a:schemeClr>
                </a:solidFill>
                <a:cs typeface="B Nazanin" panose="00000400000000000000" pitchFamily="2" charset="-78"/>
              </a:rPr>
              <a:t>اردیبهشت 1402</a:t>
            </a:r>
            <a:endParaRPr lang="en-US" sz="1800" b="1" cap="none" dirty="0">
              <a:solidFill>
                <a:schemeClr val="tx2">
                  <a:lumMod val="50000"/>
                </a:schemeClr>
              </a:solidFill>
              <a:cs typeface="B Nazanin" panose="00000400000000000000" pitchFamily="2" charset="-78"/>
            </a:endParaRPr>
          </a:p>
          <a:p>
            <a:endParaRPr lang="en-US" b="1" dirty="0">
              <a:solidFill>
                <a:schemeClr val="tx2">
                  <a:lumMod val="50000"/>
                </a:schemeClr>
              </a:solidFill>
            </a:endParaRPr>
          </a:p>
        </p:txBody>
      </p:sp>
    </p:spTree>
    <p:extLst>
      <p:ext uri="{BB962C8B-B14F-4D97-AF65-F5344CB8AC3E}">
        <p14:creationId xmlns:p14="http://schemas.microsoft.com/office/powerpoint/2010/main" val="1586267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36477" y="191069"/>
            <a:ext cx="11767029" cy="6407624"/>
          </a:xfrm>
          <a:prstGeom prst="rect">
            <a:avLst/>
          </a:prstGeom>
        </p:spPr>
      </p:pic>
    </p:spTree>
    <p:extLst>
      <p:ext uri="{BB962C8B-B14F-4D97-AF65-F5344CB8AC3E}">
        <p14:creationId xmlns:p14="http://schemas.microsoft.com/office/powerpoint/2010/main" val="2886503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F9094-E69B-4CF9-9A7D-050E88CB8F4F}"/>
              </a:ext>
            </a:extLst>
          </p:cNvPr>
          <p:cNvSpPr>
            <a:spLocks noGrp="1"/>
          </p:cNvSpPr>
          <p:nvPr>
            <p:ph type="title"/>
          </p:nvPr>
        </p:nvSpPr>
        <p:spPr>
          <a:xfrm>
            <a:off x="913775" y="618517"/>
            <a:ext cx="10364451" cy="686013"/>
          </a:xfrm>
        </p:spPr>
        <p:txBody>
          <a:bodyPr>
            <a:normAutofit fontScale="90000"/>
          </a:bodyPr>
          <a:lstStyle/>
          <a:p>
            <a:pPr algn="r" rtl="1"/>
            <a:r>
              <a:rPr lang="fa-IR" dirty="0">
                <a:cs typeface="B Titr" panose="00000700000000000000" pitchFamily="2" charset="-78"/>
              </a:rPr>
              <a:t>صفحه جستجوی ساده</a:t>
            </a:r>
            <a:endParaRPr lang="en-US" dirty="0">
              <a:cs typeface="B Titr" panose="00000700000000000000" pitchFamily="2" charset="-78"/>
            </a:endParaRPr>
          </a:p>
        </p:txBody>
      </p:sp>
      <p:pic>
        <p:nvPicPr>
          <p:cNvPr id="5" name="Content Placeholder 4">
            <a:extLst>
              <a:ext uri="{FF2B5EF4-FFF2-40B4-BE49-F238E27FC236}">
                <a16:creationId xmlns:a16="http://schemas.microsoft.com/office/drawing/2014/main" id="{A7B780CA-FA82-44DF-884B-9F6843F95677}"/>
              </a:ext>
            </a:extLst>
          </p:cNvPr>
          <p:cNvPicPr>
            <a:picLocks noGrp="1" noChangeAspect="1"/>
          </p:cNvPicPr>
          <p:nvPr>
            <p:ph sz="quarter" idx="13"/>
          </p:nvPr>
        </p:nvPicPr>
        <p:blipFill>
          <a:blip r:embed="rId2"/>
          <a:stretch>
            <a:fillRect/>
          </a:stretch>
        </p:blipFill>
        <p:spPr>
          <a:xfrm>
            <a:off x="515656" y="1881184"/>
            <a:ext cx="11160687" cy="4498818"/>
          </a:xfrm>
        </p:spPr>
      </p:pic>
      <p:sp>
        <p:nvSpPr>
          <p:cNvPr id="6" name="TextBox 5">
            <a:extLst>
              <a:ext uri="{FF2B5EF4-FFF2-40B4-BE49-F238E27FC236}">
                <a16:creationId xmlns:a16="http://schemas.microsoft.com/office/drawing/2014/main" id="{E307AF8F-C506-442B-9D43-C2C300C5F561}"/>
              </a:ext>
            </a:extLst>
          </p:cNvPr>
          <p:cNvSpPr txBox="1"/>
          <p:nvPr/>
        </p:nvSpPr>
        <p:spPr>
          <a:xfrm>
            <a:off x="1102660" y="3657601"/>
            <a:ext cx="1506070" cy="1200329"/>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کلیدواژه های مورد نظر خود را در باکس جستجو وارد کنید.</a:t>
            </a:r>
            <a:endParaRPr lang="en-US" dirty="0">
              <a:solidFill>
                <a:srgbClr val="FF0000"/>
              </a:solidFill>
              <a:cs typeface="B Nazanin" panose="00000400000000000000" pitchFamily="2" charset="-78"/>
            </a:endParaRPr>
          </a:p>
        </p:txBody>
      </p:sp>
      <p:cxnSp>
        <p:nvCxnSpPr>
          <p:cNvPr id="8" name="Straight Arrow Connector 7">
            <a:extLst>
              <a:ext uri="{FF2B5EF4-FFF2-40B4-BE49-F238E27FC236}">
                <a16:creationId xmlns:a16="http://schemas.microsoft.com/office/drawing/2014/main" id="{0F82E91B-229C-41F5-BE4C-AFA9E7057A74}"/>
              </a:ext>
            </a:extLst>
          </p:cNvPr>
          <p:cNvCxnSpPr/>
          <p:nvPr/>
        </p:nvCxnSpPr>
        <p:spPr>
          <a:xfrm>
            <a:off x="2904565" y="4007224"/>
            <a:ext cx="699247" cy="0"/>
          </a:xfrm>
          <a:prstGeom prst="straightConnector1">
            <a:avLst/>
          </a:prstGeom>
          <a:ln w="9525"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 name="TextBox 8">
            <a:extLst>
              <a:ext uri="{FF2B5EF4-FFF2-40B4-BE49-F238E27FC236}">
                <a16:creationId xmlns:a16="http://schemas.microsoft.com/office/drawing/2014/main" id="{F5E76ED0-C875-4FF2-813A-D5572CC0DE5C}"/>
              </a:ext>
            </a:extLst>
          </p:cNvPr>
          <p:cNvSpPr txBox="1"/>
          <p:nvPr/>
        </p:nvSpPr>
        <p:spPr>
          <a:xfrm>
            <a:off x="3092824" y="3657601"/>
            <a:ext cx="349623" cy="369332"/>
          </a:xfrm>
          <a:prstGeom prst="rect">
            <a:avLst/>
          </a:prstGeom>
          <a:noFill/>
        </p:spPr>
        <p:txBody>
          <a:bodyPr wrap="square" rtlCol="0">
            <a:spAutoFit/>
          </a:bodyPr>
          <a:lstStyle/>
          <a:p>
            <a:r>
              <a:rPr lang="fa-IR" dirty="0">
                <a:solidFill>
                  <a:srgbClr val="FF0000"/>
                </a:solidFill>
                <a:cs typeface="B Nazanin" panose="00000400000000000000" pitchFamily="2" charset="-78"/>
              </a:rPr>
              <a:t>1</a:t>
            </a:r>
            <a:endParaRPr lang="en-US" dirty="0">
              <a:solidFill>
                <a:srgbClr val="FF0000"/>
              </a:solidFill>
              <a:cs typeface="B Nazanin" panose="00000400000000000000" pitchFamily="2" charset="-78"/>
            </a:endParaRPr>
          </a:p>
        </p:txBody>
      </p:sp>
      <p:cxnSp>
        <p:nvCxnSpPr>
          <p:cNvPr id="11" name="Straight Arrow Connector 10">
            <a:extLst>
              <a:ext uri="{FF2B5EF4-FFF2-40B4-BE49-F238E27FC236}">
                <a16:creationId xmlns:a16="http://schemas.microsoft.com/office/drawing/2014/main" id="{E7BFBEB1-0135-4095-ABD9-C8B4271D1058}"/>
              </a:ext>
            </a:extLst>
          </p:cNvPr>
          <p:cNvCxnSpPr/>
          <p:nvPr/>
        </p:nvCxnSpPr>
        <p:spPr>
          <a:xfrm flipH="1">
            <a:off x="8588190" y="3913094"/>
            <a:ext cx="699245" cy="0"/>
          </a:xfrm>
          <a:prstGeom prst="straightConnector1">
            <a:avLst/>
          </a:prstGeom>
          <a:ln w="9525"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E91B01C0-767B-41E7-A6DD-1B1160FB371F}"/>
              </a:ext>
            </a:extLst>
          </p:cNvPr>
          <p:cNvSpPr txBox="1"/>
          <p:nvPr/>
        </p:nvSpPr>
        <p:spPr>
          <a:xfrm>
            <a:off x="8915400" y="3657601"/>
            <a:ext cx="349623" cy="369332"/>
          </a:xfrm>
          <a:prstGeom prst="rect">
            <a:avLst/>
          </a:prstGeom>
          <a:noFill/>
        </p:spPr>
        <p:txBody>
          <a:bodyPr wrap="square" rtlCol="0">
            <a:spAutoFit/>
          </a:bodyPr>
          <a:lstStyle/>
          <a:p>
            <a:r>
              <a:rPr lang="fa-IR" dirty="0">
                <a:solidFill>
                  <a:srgbClr val="FF0000"/>
                </a:solidFill>
                <a:cs typeface="B Nazanin" panose="00000400000000000000" pitchFamily="2" charset="-78"/>
              </a:rPr>
              <a:t>2</a:t>
            </a:r>
            <a:endParaRPr lang="en-US" dirty="0">
              <a:solidFill>
                <a:srgbClr val="FF0000"/>
              </a:solidFill>
              <a:cs typeface="B Nazanin" panose="00000400000000000000" pitchFamily="2" charset="-78"/>
            </a:endParaRPr>
          </a:p>
        </p:txBody>
      </p:sp>
      <p:sp>
        <p:nvSpPr>
          <p:cNvPr id="13" name="TextBox 12">
            <a:extLst>
              <a:ext uri="{FF2B5EF4-FFF2-40B4-BE49-F238E27FC236}">
                <a16:creationId xmlns:a16="http://schemas.microsoft.com/office/drawing/2014/main" id="{A95CFC34-74C8-4147-83FF-716A80670DE5}"/>
              </a:ext>
            </a:extLst>
          </p:cNvPr>
          <p:cNvSpPr txBox="1"/>
          <p:nvPr/>
        </p:nvSpPr>
        <p:spPr>
          <a:xfrm>
            <a:off x="9386047" y="3657601"/>
            <a:ext cx="1304365" cy="369331"/>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انجام جستجو</a:t>
            </a:r>
            <a:endParaRPr lang="en-US" dirty="0">
              <a:solidFill>
                <a:srgbClr val="FF0000"/>
              </a:solidFill>
              <a:cs typeface="B Nazanin" panose="00000400000000000000" pitchFamily="2" charset="-78"/>
            </a:endParaRPr>
          </a:p>
        </p:txBody>
      </p:sp>
      <p:sp>
        <p:nvSpPr>
          <p:cNvPr id="16" name="TextBox 15">
            <a:extLst>
              <a:ext uri="{FF2B5EF4-FFF2-40B4-BE49-F238E27FC236}">
                <a16:creationId xmlns:a16="http://schemas.microsoft.com/office/drawing/2014/main" id="{D30A4F20-DF84-4580-B6D3-8DB7BF878324}"/>
              </a:ext>
            </a:extLst>
          </p:cNvPr>
          <p:cNvSpPr txBox="1"/>
          <p:nvPr/>
        </p:nvSpPr>
        <p:spPr>
          <a:xfrm>
            <a:off x="577598" y="1976718"/>
            <a:ext cx="336177" cy="591670"/>
          </a:xfrm>
          <a:prstGeom prst="rect">
            <a:avLst/>
          </a:prstGeom>
          <a:noFill/>
          <a:ln>
            <a:solidFill>
              <a:schemeClr val="accent5"/>
            </a:solidFill>
          </a:ln>
        </p:spPr>
        <p:txBody>
          <a:bodyPr wrap="square" rtlCol="0">
            <a:spAutoFit/>
          </a:bodyPr>
          <a:lstStyle/>
          <a:p>
            <a:endParaRPr lang="en-US" dirty="0"/>
          </a:p>
        </p:txBody>
      </p:sp>
      <p:sp>
        <p:nvSpPr>
          <p:cNvPr id="17" name="TextBox 16">
            <a:extLst>
              <a:ext uri="{FF2B5EF4-FFF2-40B4-BE49-F238E27FC236}">
                <a16:creationId xmlns:a16="http://schemas.microsoft.com/office/drawing/2014/main" id="{5CAA79DA-348E-41AE-95F5-646B68228054}"/>
              </a:ext>
            </a:extLst>
          </p:cNvPr>
          <p:cNvSpPr txBox="1"/>
          <p:nvPr/>
        </p:nvSpPr>
        <p:spPr>
          <a:xfrm>
            <a:off x="577598" y="2446929"/>
            <a:ext cx="3617883" cy="646331"/>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جهت دسترسی به سرچ پیشرفته این قسمت را کلیک کنید</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val="73802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barn(inVertical)">
                                      <p:cBhvr>
                                        <p:cTn id="28" dur="500"/>
                                        <p:tgtEl>
                                          <p:spTgt spid="6">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arn(inVertical)">
                                      <p:cBhvr>
                                        <p:cTn id="44" dur="500"/>
                                        <p:tgtEl>
                                          <p:spTgt spid="17"/>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2" grpId="0"/>
      <p:bldP spid="13" grpId="0"/>
      <p:bldP spid="16" grpId="0" animBg="1"/>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25BC5-BEDE-47C8-9039-5D66A6D01C7D}"/>
              </a:ext>
            </a:extLst>
          </p:cNvPr>
          <p:cNvSpPr>
            <a:spLocks noGrp="1"/>
          </p:cNvSpPr>
          <p:nvPr>
            <p:ph type="title"/>
          </p:nvPr>
        </p:nvSpPr>
        <p:spPr>
          <a:xfrm>
            <a:off x="1088587" y="431034"/>
            <a:ext cx="10364451" cy="798088"/>
          </a:xfrm>
        </p:spPr>
        <p:txBody>
          <a:bodyPr/>
          <a:lstStyle/>
          <a:p>
            <a:pPr algn="ctr" rtl="1"/>
            <a:r>
              <a:rPr lang="fa-IR" dirty="0">
                <a:cs typeface="B Titr" panose="00000700000000000000" pitchFamily="2" charset="-78"/>
              </a:rPr>
              <a:t>صفحه جستجوی پیشرفته</a:t>
            </a:r>
            <a:endParaRPr lang="en-US" dirty="0"/>
          </a:p>
        </p:txBody>
      </p:sp>
      <p:pic>
        <p:nvPicPr>
          <p:cNvPr id="5" name="Content Placeholder 4">
            <a:extLst>
              <a:ext uri="{FF2B5EF4-FFF2-40B4-BE49-F238E27FC236}">
                <a16:creationId xmlns:a16="http://schemas.microsoft.com/office/drawing/2014/main" id="{14A9E718-6EFD-4F13-9ECD-118502A1005F}"/>
              </a:ext>
            </a:extLst>
          </p:cNvPr>
          <p:cNvPicPr>
            <a:picLocks noGrp="1" noChangeAspect="1"/>
          </p:cNvPicPr>
          <p:nvPr>
            <p:ph sz="quarter" idx="13"/>
          </p:nvPr>
        </p:nvPicPr>
        <p:blipFill>
          <a:blip r:embed="rId2"/>
          <a:stretch>
            <a:fillRect/>
          </a:stretch>
        </p:blipFill>
        <p:spPr>
          <a:xfrm>
            <a:off x="304129" y="1735429"/>
            <a:ext cx="4059786" cy="3514025"/>
          </a:xfrm>
        </p:spPr>
      </p:pic>
      <p:pic>
        <p:nvPicPr>
          <p:cNvPr id="7" name="Picture 6">
            <a:extLst>
              <a:ext uri="{FF2B5EF4-FFF2-40B4-BE49-F238E27FC236}">
                <a16:creationId xmlns:a16="http://schemas.microsoft.com/office/drawing/2014/main" id="{DC6DC253-B70B-40CF-9E36-41F776F91811}"/>
              </a:ext>
            </a:extLst>
          </p:cNvPr>
          <p:cNvPicPr>
            <a:picLocks noChangeAspect="1"/>
          </p:cNvPicPr>
          <p:nvPr/>
        </p:nvPicPr>
        <p:blipFill>
          <a:blip r:embed="rId3"/>
          <a:stretch>
            <a:fillRect/>
          </a:stretch>
        </p:blipFill>
        <p:spPr>
          <a:xfrm>
            <a:off x="4612340" y="1416606"/>
            <a:ext cx="7309493" cy="5256739"/>
          </a:xfrm>
          <a:prstGeom prst="rect">
            <a:avLst/>
          </a:prstGeom>
        </p:spPr>
      </p:pic>
      <p:cxnSp>
        <p:nvCxnSpPr>
          <p:cNvPr id="9" name="Straight Arrow Connector 8">
            <a:extLst>
              <a:ext uri="{FF2B5EF4-FFF2-40B4-BE49-F238E27FC236}">
                <a16:creationId xmlns:a16="http://schemas.microsoft.com/office/drawing/2014/main" id="{B2B1ED22-5768-4905-8201-D66486D76072}"/>
              </a:ext>
            </a:extLst>
          </p:cNvPr>
          <p:cNvCxnSpPr>
            <a:cxnSpLocks/>
          </p:cNvCxnSpPr>
          <p:nvPr/>
        </p:nvCxnSpPr>
        <p:spPr>
          <a:xfrm flipH="1">
            <a:off x="505223" y="2399360"/>
            <a:ext cx="1828799" cy="0"/>
          </a:xfrm>
          <a:prstGeom prst="straightConnector1">
            <a:avLst/>
          </a:prstGeom>
          <a:ln w="28575"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TextBox 9">
            <a:extLst>
              <a:ext uri="{FF2B5EF4-FFF2-40B4-BE49-F238E27FC236}">
                <a16:creationId xmlns:a16="http://schemas.microsoft.com/office/drawing/2014/main" id="{A17A1DBC-232F-450B-8F3E-BA3CE298E8A3}"/>
              </a:ext>
            </a:extLst>
          </p:cNvPr>
          <p:cNvSpPr txBox="1"/>
          <p:nvPr/>
        </p:nvSpPr>
        <p:spPr>
          <a:xfrm>
            <a:off x="2299447" y="2214694"/>
            <a:ext cx="484094" cy="369332"/>
          </a:xfrm>
          <a:prstGeom prst="rect">
            <a:avLst/>
          </a:prstGeom>
          <a:noFill/>
        </p:spPr>
        <p:txBody>
          <a:bodyPr wrap="square" rtlCol="0">
            <a:spAutoFit/>
          </a:bodyPr>
          <a:lstStyle/>
          <a:p>
            <a:r>
              <a:rPr lang="fa-IR" dirty="0">
                <a:solidFill>
                  <a:srgbClr val="FF0000"/>
                </a:solidFill>
                <a:cs typeface="B Nazanin" panose="00000400000000000000" pitchFamily="2" charset="-78"/>
              </a:rPr>
              <a:t>1</a:t>
            </a:r>
            <a:endParaRPr lang="en-US" dirty="0">
              <a:solidFill>
                <a:srgbClr val="FF0000"/>
              </a:solidFill>
              <a:cs typeface="B Nazanin" panose="00000400000000000000" pitchFamily="2" charset="-78"/>
            </a:endParaRPr>
          </a:p>
        </p:txBody>
      </p:sp>
      <p:cxnSp>
        <p:nvCxnSpPr>
          <p:cNvPr id="13" name="Straight Arrow Connector 12">
            <a:extLst>
              <a:ext uri="{FF2B5EF4-FFF2-40B4-BE49-F238E27FC236}">
                <a16:creationId xmlns:a16="http://schemas.microsoft.com/office/drawing/2014/main" id="{F8CB9018-D50C-4BCF-BB35-52AE8083006D}"/>
              </a:ext>
            </a:extLst>
          </p:cNvPr>
          <p:cNvCxnSpPr/>
          <p:nvPr/>
        </p:nvCxnSpPr>
        <p:spPr>
          <a:xfrm flipH="1">
            <a:off x="1479176" y="4258165"/>
            <a:ext cx="820271" cy="0"/>
          </a:xfrm>
          <a:prstGeom prst="straightConnector1">
            <a:avLst/>
          </a:prstGeom>
          <a:ln w="9525"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Box 13">
            <a:extLst>
              <a:ext uri="{FF2B5EF4-FFF2-40B4-BE49-F238E27FC236}">
                <a16:creationId xmlns:a16="http://schemas.microsoft.com/office/drawing/2014/main" id="{3F702AE7-E874-4DAE-82FB-9B2FB054FF90}"/>
              </a:ext>
            </a:extLst>
          </p:cNvPr>
          <p:cNvSpPr txBox="1"/>
          <p:nvPr/>
        </p:nvSpPr>
        <p:spPr>
          <a:xfrm>
            <a:off x="2433919" y="3996616"/>
            <a:ext cx="255494" cy="369332"/>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2</a:t>
            </a:r>
            <a:endParaRPr lang="en-US" dirty="0">
              <a:solidFill>
                <a:srgbClr val="FF0000"/>
              </a:solidFill>
              <a:cs typeface="B Nazanin" panose="00000400000000000000" pitchFamily="2" charset="-78"/>
            </a:endParaRPr>
          </a:p>
        </p:txBody>
      </p:sp>
      <p:sp>
        <p:nvSpPr>
          <p:cNvPr id="15" name="TextBox 14">
            <a:extLst>
              <a:ext uri="{FF2B5EF4-FFF2-40B4-BE49-F238E27FC236}">
                <a16:creationId xmlns:a16="http://schemas.microsoft.com/office/drawing/2014/main" id="{A91E45ED-C2AA-45DE-948B-4AE2B28198D2}"/>
              </a:ext>
            </a:extLst>
          </p:cNvPr>
          <p:cNvSpPr txBox="1"/>
          <p:nvPr/>
        </p:nvSpPr>
        <p:spPr>
          <a:xfrm>
            <a:off x="9437232" y="2643450"/>
            <a:ext cx="404413" cy="369332"/>
          </a:xfrm>
          <a:prstGeom prst="rect">
            <a:avLst/>
          </a:prstGeom>
          <a:noFill/>
        </p:spPr>
        <p:txBody>
          <a:bodyPr wrap="square" rtlCol="0">
            <a:spAutoFit/>
          </a:bodyPr>
          <a:lstStyle/>
          <a:p>
            <a:r>
              <a:rPr lang="fa-IR" dirty="0">
                <a:solidFill>
                  <a:srgbClr val="FF0000"/>
                </a:solidFill>
                <a:cs typeface="B Nazanin" panose="00000400000000000000" pitchFamily="2" charset="-78"/>
              </a:rPr>
              <a:t>3</a:t>
            </a:r>
            <a:r>
              <a:rPr lang="fa-IR" dirty="0"/>
              <a:t>‌</a:t>
            </a:r>
            <a:endParaRPr lang="en-US" dirty="0"/>
          </a:p>
        </p:txBody>
      </p:sp>
      <p:sp>
        <p:nvSpPr>
          <p:cNvPr id="16" name="TextBox 15">
            <a:extLst>
              <a:ext uri="{FF2B5EF4-FFF2-40B4-BE49-F238E27FC236}">
                <a16:creationId xmlns:a16="http://schemas.microsoft.com/office/drawing/2014/main" id="{3D1797D5-588E-4F70-A56C-2DD5565F05A6}"/>
              </a:ext>
            </a:extLst>
          </p:cNvPr>
          <p:cNvSpPr txBox="1"/>
          <p:nvPr/>
        </p:nvSpPr>
        <p:spPr>
          <a:xfrm>
            <a:off x="9510144" y="322036"/>
            <a:ext cx="2578762" cy="923330"/>
          </a:xfrm>
          <a:prstGeom prst="rect">
            <a:avLst/>
          </a:prstGeom>
          <a:noFill/>
          <a:ln>
            <a:solidFill>
              <a:schemeClr val="accent5"/>
            </a:solidFill>
          </a:ln>
        </p:spPr>
        <p:txBody>
          <a:bodyPr wrap="square" rtlCol="0">
            <a:spAutoFit/>
          </a:bodyPr>
          <a:lstStyle/>
          <a:p>
            <a:pPr algn="r" rtl="1"/>
            <a:r>
              <a:rPr lang="fa-IR" dirty="0">
                <a:solidFill>
                  <a:srgbClr val="FF0000"/>
                </a:solidFill>
                <a:cs typeface="B Nazanin" panose="00000400000000000000" pitchFamily="2" charset="-78"/>
              </a:rPr>
              <a:t>3-تمامی کلیدواژه های وارد شده در این فیلد در نتایج جستجو می‌آید. (عملگر </a:t>
            </a:r>
            <a:r>
              <a:rPr lang="en-US" dirty="0">
                <a:solidFill>
                  <a:srgbClr val="FF0000"/>
                </a:solidFill>
                <a:cs typeface="B Nazanin" panose="00000400000000000000" pitchFamily="2" charset="-78"/>
              </a:rPr>
              <a:t>AND </a:t>
            </a:r>
            <a:r>
              <a:rPr lang="fa-IR" dirty="0">
                <a:solidFill>
                  <a:srgbClr val="FF0000"/>
                </a:solidFill>
                <a:cs typeface="B Nazanin" panose="00000400000000000000" pitchFamily="2" charset="-78"/>
              </a:rPr>
              <a:t> )</a:t>
            </a:r>
            <a:endParaRPr lang="en-US" dirty="0">
              <a:solidFill>
                <a:srgbClr val="FF0000"/>
              </a:solidFill>
              <a:cs typeface="B Nazanin" panose="00000400000000000000" pitchFamily="2" charset="-78"/>
            </a:endParaRPr>
          </a:p>
        </p:txBody>
      </p:sp>
      <p:sp>
        <p:nvSpPr>
          <p:cNvPr id="17" name="TextBox 16">
            <a:extLst>
              <a:ext uri="{FF2B5EF4-FFF2-40B4-BE49-F238E27FC236}">
                <a16:creationId xmlns:a16="http://schemas.microsoft.com/office/drawing/2014/main" id="{18FD08FC-9668-4F5C-9B5D-DA9022EE7C36}"/>
              </a:ext>
            </a:extLst>
          </p:cNvPr>
          <p:cNvSpPr txBox="1"/>
          <p:nvPr/>
        </p:nvSpPr>
        <p:spPr>
          <a:xfrm>
            <a:off x="8224520" y="3012782"/>
            <a:ext cx="457200" cy="369332"/>
          </a:xfrm>
          <a:prstGeom prst="rect">
            <a:avLst/>
          </a:prstGeom>
          <a:noFill/>
        </p:spPr>
        <p:txBody>
          <a:bodyPr wrap="square" rtlCol="0">
            <a:spAutoFit/>
          </a:bodyPr>
          <a:lstStyle/>
          <a:p>
            <a:r>
              <a:rPr lang="fa-IR" dirty="0">
                <a:solidFill>
                  <a:srgbClr val="FF0000"/>
                </a:solidFill>
                <a:cs typeface="B Nazanin" panose="00000400000000000000" pitchFamily="2" charset="-78"/>
              </a:rPr>
              <a:t>4</a:t>
            </a:r>
            <a:endParaRPr lang="en-US" dirty="0">
              <a:solidFill>
                <a:srgbClr val="FF0000"/>
              </a:solidFill>
              <a:cs typeface="B Nazanin" panose="00000400000000000000" pitchFamily="2" charset="-78"/>
            </a:endParaRPr>
          </a:p>
        </p:txBody>
      </p:sp>
      <p:sp>
        <p:nvSpPr>
          <p:cNvPr id="18" name="TextBox 17">
            <a:extLst>
              <a:ext uri="{FF2B5EF4-FFF2-40B4-BE49-F238E27FC236}">
                <a16:creationId xmlns:a16="http://schemas.microsoft.com/office/drawing/2014/main" id="{952B856A-2811-4C3C-82C5-3B0EF14BA3B3}"/>
              </a:ext>
            </a:extLst>
          </p:cNvPr>
          <p:cNvSpPr txBox="1"/>
          <p:nvPr/>
        </p:nvSpPr>
        <p:spPr>
          <a:xfrm>
            <a:off x="10481315" y="1342715"/>
            <a:ext cx="1593819" cy="1200329"/>
          </a:xfrm>
          <a:prstGeom prst="rect">
            <a:avLst/>
          </a:prstGeom>
          <a:noFill/>
          <a:ln>
            <a:solidFill>
              <a:schemeClr val="accent5"/>
            </a:solidFill>
          </a:ln>
        </p:spPr>
        <p:txBody>
          <a:bodyPr wrap="square" rtlCol="0">
            <a:spAutoFit/>
          </a:bodyPr>
          <a:lstStyle/>
          <a:p>
            <a:pPr algn="r" rtl="1"/>
            <a:r>
              <a:rPr lang="fa-IR" dirty="0">
                <a:solidFill>
                  <a:srgbClr val="002060"/>
                </a:solidFill>
                <a:cs typeface="B Nazanin" panose="00000400000000000000" pitchFamily="2" charset="-78"/>
              </a:rPr>
              <a:t>4- عین عبارت وارد شده جستجو می‌شود (جستجوی عبارتی)</a:t>
            </a:r>
            <a:endParaRPr lang="en-US" dirty="0">
              <a:solidFill>
                <a:srgbClr val="002060"/>
              </a:solidFill>
              <a:cs typeface="B Nazanin" panose="00000400000000000000" pitchFamily="2" charset="-78"/>
            </a:endParaRPr>
          </a:p>
        </p:txBody>
      </p:sp>
      <p:sp>
        <p:nvSpPr>
          <p:cNvPr id="19" name="TextBox 18">
            <a:extLst>
              <a:ext uri="{FF2B5EF4-FFF2-40B4-BE49-F238E27FC236}">
                <a16:creationId xmlns:a16="http://schemas.microsoft.com/office/drawing/2014/main" id="{ACC47C9A-C021-4876-BD7C-5DCF951CE657}"/>
              </a:ext>
            </a:extLst>
          </p:cNvPr>
          <p:cNvSpPr txBox="1"/>
          <p:nvPr/>
        </p:nvSpPr>
        <p:spPr>
          <a:xfrm>
            <a:off x="7899188" y="3249356"/>
            <a:ext cx="325332" cy="369332"/>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5</a:t>
            </a:r>
            <a:endParaRPr lang="en-US" dirty="0">
              <a:solidFill>
                <a:srgbClr val="FF0000"/>
              </a:solidFill>
              <a:cs typeface="B Nazanin" panose="00000400000000000000" pitchFamily="2" charset="-78"/>
            </a:endParaRPr>
          </a:p>
        </p:txBody>
      </p:sp>
      <p:sp>
        <p:nvSpPr>
          <p:cNvPr id="20" name="TextBox 19">
            <a:extLst>
              <a:ext uri="{FF2B5EF4-FFF2-40B4-BE49-F238E27FC236}">
                <a16:creationId xmlns:a16="http://schemas.microsoft.com/office/drawing/2014/main" id="{4440B99D-4B59-40E3-AE29-556D25ED3A6D}"/>
              </a:ext>
            </a:extLst>
          </p:cNvPr>
          <p:cNvSpPr txBox="1"/>
          <p:nvPr/>
        </p:nvSpPr>
        <p:spPr>
          <a:xfrm>
            <a:off x="10494384" y="2649191"/>
            <a:ext cx="1648991" cy="1200329"/>
          </a:xfrm>
          <a:prstGeom prst="rect">
            <a:avLst/>
          </a:prstGeom>
          <a:noFill/>
          <a:ln>
            <a:solidFill>
              <a:srgbClr val="C00000"/>
            </a:solidFill>
          </a:ln>
        </p:spPr>
        <p:txBody>
          <a:bodyPr wrap="square" rtlCol="0">
            <a:spAutoFit/>
          </a:bodyPr>
          <a:lstStyle/>
          <a:p>
            <a:pPr algn="r" rtl="1"/>
            <a:r>
              <a:rPr lang="fa-IR" dirty="0">
                <a:solidFill>
                  <a:srgbClr val="00B050"/>
                </a:solidFill>
                <a:cs typeface="B Nazanin" panose="00000400000000000000" pitchFamily="2" charset="-78"/>
              </a:rPr>
              <a:t>5- حداقل یکی از کلیدواژهای وارد شده در نتایج جستجو می‌آید.( عملگر </a:t>
            </a:r>
            <a:r>
              <a:rPr lang="en-US" dirty="0">
                <a:solidFill>
                  <a:srgbClr val="00B050"/>
                </a:solidFill>
                <a:cs typeface="B Nazanin" panose="00000400000000000000" pitchFamily="2" charset="-78"/>
              </a:rPr>
              <a:t>OR</a:t>
            </a:r>
            <a:r>
              <a:rPr lang="fa-IR" dirty="0">
                <a:solidFill>
                  <a:srgbClr val="00B050"/>
                </a:solidFill>
                <a:cs typeface="B Nazanin" panose="00000400000000000000" pitchFamily="2" charset="-78"/>
              </a:rPr>
              <a:t>)</a:t>
            </a:r>
            <a:endParaRPr lang="en-US" dirty="0">
              <a:solidFill>
                <a:srgbClr val="00B050"/>
              </a:solidFill>
              <a:cs typeface="B Nazanin" panose="00000400000000000000" pitchFamily="2" charset="-78"/>
            </a:endParaRPr>
          </a:p>
        </p:txBody>
      </p:sp>
      <p:sp>
        <p:nvSpPr>
          <p:cNvPr id="21" name="TextBox 20">
            <a:extLst>
              <a:ext uri="{FF2B5EF4-FFF2-40B4-BE49-F238E27FC236}">
                <a16:creationId xmlns:a16="http://schemas.microsoft.com/office/drawing/2014/main" id="{F059F85E-A1D8-4FBE-911B-4EA39E690B54}"/>
              </a:ext>
            </a:extLst>
          </p:cNvPr>
          <p:cNvSpPr txBox="1"/>
          <p:nvPr/>
        </p:nvSpPr>
        <p:spPr>
          <a:xfrm>
            <a:off x="7690716" y="3618688"/>
            <a:ext cx="325332" cy="369332"/>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6</a:t>
            </a:r>
            <a:endParaRPr lang="en-US" dirty="0">
              <a:solidFill>
                <a:srgbClr val="FF0000"/>
              </a:solidFill>
              <a:cs typeface="B Nazanin" panose="00000400000000000000" pitchFamily="2" charset="-78"/>
            </a:endParaRPr>
          </a:p>
        </p:txBody>
      </p:sp>
      <p:sp>
        <p:nvSpPr>
          <p:cNvPr id="22" name="TextBox 21">
            <a:extLst>
              <a:ext uri="{FF2B5EF4-FFF2-40B4-BE49-F238E27FC236}">
                <a16:creationId xmlns:a16="http://schemas.microsoft.com/office/drawing/2014/main" id="{C8BF8AD9-7D8B-45DD-8CF4-23196467FAFC}"/>
              </a:ext>
            </a:extLst>
          </p:cNvPr>
          <p:cNvSpPr txBox="1"/>
          <p:nvPr/>
        </p:nvSpPr>
        <p:spPr>
          <a:xfrm>
            <a:off x="10467868" y="3923411"/>
            <a:ext cx="1697616" cy="1200329"/>
          </a:xfrm>
          <a:prstGeom prst="rect">
            <a:avLst/>
          </a:prstGeom>
          <a:noFill/>
          <a:ln>
            <a:solidFill>
              <a:srgbClr val="C00000"/>
            </a:solidFill>
          </a:ln>
        </p:spPr>
        <p:txBody>
          <a:bodyPr wrap="square" rtlCol="0">
            <a:spAutoFit/>
          </a:bodyPr>
          <a:lstStyle/>
          <a:p>
            <a:pPr algn="r" rtl="1"/>
            <a:r>
              <a:rPr lang="fa-IR" dirty="0">
                <a:cs typeface="B Nazanin" panose="00000400000000000000" pitchFamily="2" charset="-78"/>
              </a:rPr>
              <a:t>6- کلیدواژه وارد شده را از نتیجه جستجو حذف می‌کند (عملگر </a:t>
            </a:r>
            <a:r>
              <a:rPr lang="en-US" dirty="0">
                <a:cs typeface="B Nazanin" panose="00000400000000000000" pitchFamily="2" charset="-78"/>
              </a:rPr>
              <a:t>NOT</a:t>
            </a:r>
            <a:r>
              <a:rPr lang="fa-IR" dirty="0">
                <a:cs typeface="B Nazanin" panose="00000400000000000000" pitchFamily="2" charset="-78"/>
              </a:rPr>
              <a:t>)</a:t>
            </a:r>
            <a:endParaRPr lang="en-US" dirty="0">
              <a:cs typeface="B Nazanin" panose="00000400000000000000" pitchFamily="2" charset="-78"/>
            </a:endParaRPr>
          </a:p>
        </p:txBody>
      </p:sp>
      <p:sp>
        <p:nvSpPr>
          <p:cNvPr id="23" name="TextBox 22">
            <a:extLst>
              <a:ext uri="{FF2B5EF4-FFF2-40B4-BE49-F238E27FC236}">
                <a16:creationId xmlns:a16="http://schemas.microsoft.com/office/drawing/2014/main" id="{22C293FB-4B69-4FBB-8BF9-FAB45DD9AD8A}"/>
              </a:ext>
            </a:extLst>
          </p:cNvPr>
          <p:cNvSpPr txBox="1"/>
          <p:nvPr/>
        </p:nvSpPr>
        <p:spPr>
          <a:xfrm>
            <a:off x="9239977" y="4073499"/>
            <a:ext cx="518104" cy="369332"/>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7</a:t>
            </a:r>
            <a:endParaRPr lang="en-US" dirty="0">
              <a:solidFill>
                <a:srgbClr val="FF0000"/>
              </a:solidFill>
              <a:cs typeface="B Nazanin" panose="00000400000000000000" pitchFamily="2" charset="-78"/>
            </a:endParaRPr>
          </a:p>
        </p:txBody>
      </p:sp>
      <p:sp>
        <p:nvSpPr>
          <p:cNvPr id="24" name="TextBox 23">
            <a:extLst>
              <a:ext uri="{FF2B5EF4-FFF2-40B4-BE49-F238E27FC236}">
                <a16:creationId xmlns:a16="http://schemas.microsoft.com/office/drawing/2014/main" id="{1D586275-46E1-48D9-BA8A-890A37A98D4D}"/>
              </a:ext>
            </a:extLst>
          </p:cNvPr>
          <p:cNvSpPr txBox="1"/>
          <p:nvPr/>
        </p:nvSpPr>
        <p:spPr>
          <a:xfrm>
            <a:off x="9639438" y="5294980"/>
            <a:ext cx="2433918" cy="1200329"/>
          </a:xfrm>
          <a:prstGeom prst="rect">
            <a:avLst/>
          </a:prstGeom>
          <a:noFill/>
          <a:ln>
            <a:solidFill>
              <a:srgbClr val="C00000"/>
            </a:solidFill>
          </a:ln>
        </p:spPr>
        <p:txBody>
          <a:bodyPr wrap="square" rtlCol="0">
            <a:spAutoFit/>
          </a:bodyPr>
          <a:lstStyle/>
          <a:p>
            <a:pPr algn="r" rtl="1"/>
            <a:r>
              <a:rPr lang="fa-IR" dirty="0">
                <a:solidFill>
                  <a:schemeClr val="accent6">
                    <a:lumMod val="50000"/>
                  </a:schemeClr>
                </a:solidFill>
                <a:cs typeface="B Nazanin" panose="00000400000000000000" pitchFamily="2" charset="-78"/>
              </a:rPr>
              <a:t>7- گزینه اول کلید واژه موردنظر را در همه جای مقاله جستجو می کند و گزینه دوم تنها در عنوان مقاله جستجو می‌کند</a:t>
            </a:r>
            <a:endParaRPr lang="en-US" dirty="0">
              <a:solidFill>
                <a:schemeClr val="accent6">
                  <a:lumMod val="50000"/>
                </a:schemeClr>
              </a:solidFill>
              <a:cs typeface="B Nazanin" panose="00000400000000000000" pitchFamily="2" charset="-78"/>
            </a:endParaRPr>
          </a:p>
        </p:txBody>
      </p:sp>
      <p:sp>
        <p:nvSpPr>
          <p:cNvPr id="25" name="TextBox 24">
            <a:extLst>
              <a:ext uri="{FF2B5EF4-FFF2-40B4-BE49-F238E27FC236}">
                <a16:creationId xmlns:a16="http://schemas.microsoft.com/office/drawing/2014/main" id="{0147B96D-A29F-4725-944B-11A6D9C3B6DB}"/>
              </a:ext>
            </a:extLst>
          </p:cNvPr>
          <p:cNvSpPr txBox="1"/>
          <p:nvPr/>
        </p:nvSpPr>
        <p:spPr>
          <a:xfrm>
            <a:off x="7853382" y="4448256"/>
            <a:ext cx="371138" cy="369332"/>
          </a:xfrm>
          <a:prstGeom prst="rect">
            <a:avLst/>
          </a:prstGeom>
          <a:noFill/>
        </p:spPr>
        <p:txBody>
          <a:bodyPr wrap="square" rtlCol="0">
            <a:spAutoFit/>
          </a:bodyPr>
          <a:lstStyle/>
          <a:p>
            <a:r>
              <a:rPr lang="fa-IR" dirty="0">
                <a:solidFill>
                  <a:srgbClr val="FF0000"/>
                </a:solidFill>
                <a:cs typeface="B Nazanin" panose="00000400000000000000" pitchFamily="2" charset="-78"/>
              </a:rPr>
              <a:t>8</a:t>
            </a:r>
            <a:endParaRPr lang="en-US" dirty="0">
              <a:solidFill>
                <a:srgbClr val="FF0000"/>
              </a:solidFill>
              <a:cs typeface="B Nazanin" panose="00000400000000000000" pitchFamily="2" charset="-78"/>
            </a:endParaRPr>
          </a:p>
        </p:txBody>
      </p:sp>
      <p:sp>
        <p:nvSpPr>
          <p:cNvPr id="26" name="TextBox 25">
            <a:extLst>
              <a:ext uri="{FF2B5EF4-FFF2-40B4-BE49-F238E27FC236}">
                <a16:creationId xmlns:a16="http://schemas.microsoft.com/office/drawing/2014/main" id="{39CF587A-E914-49AB-BA5F-0C28D65CD1B8}"/>
              </a:ext>
            </a:extLst>
          </p:cNvPr>
          <p:cNvSpPr txBox="1"/>
          <p:nvPr/>
        </p:nvSpPr>
        <p:spPr>
          <a:xfrm>
            <a:off x="3060885" y="5331777"/>
            <a:ext cx="1394963" cy="646331"/>
          </a:xfrm>
          <a:prstGeom prst="rect">
            <a:avLst/>
          </a:prstGeom>
          <a:noFill/>
          <a:ln>
            <a:solidFill>
              <a:srgbClr val="FF0000"/>
            </a:solidFill>
          </a:ln>
        </p:spPr>
        <p:txBody>
          <a:bodyPr wrap="square" rtlCol="0">
            <a:spAutoFit/>
          </a:bodyPr>
          <a:lstStyle/>
          <a:p>
            <a:pPr algn="r" rtl="1"/>
            <a:r>
              <a:rPr lang="fa-IR" dirty="0">
                <a:cs typeface="B Nazanin" panose="00000400000000000000" pitchFamily="2" charset="-78"/>
              </a:rPr>
              <a:t>8- جستجوی نویسنده خاص</a:t>
            </a:r>
            <a:endParaRPr lang="en-US" dirty="0">
              <a:cs typeface="B Nazanin" panose="00000400000000000000" pitchFamily="2" charset="-78"/>
            </a:endParaRPr>
          </a:p>
        </p:txBody>
      </p:sp>
      <p:sp>
        <p:nvSpPr>
          <p:cNvPr id="27" name="TextBox 26">
            <a:extLst>
              <a:ext uri="{FF2B5EF4-FFF2-40B4-BE49-F238E27FC236}">
                <a16:creationId xmlns:a16="http://schemas.microsoft.com/office/drawing/2014/main" id="{A20926F4-F358-465F-96D1-FE2A3EE80BF1}"/>
              </a:ext>
            </a:extLst>
          </p:cNvPr>
          <p:cNvSpPr txBox="1"/>
          <p:nvPr/>
        </p:nvSpPr>
        <p:spPr>
          <a:xfrm>
            <a:off x="7828087" y="4939074"/>
            <a:ext cx="495642" cy="369332"/>
          </a:xfrm>
          <a:prstGeom prst="rect">
            <a:avLst/>
          </a:prstGeom>
          <a:noFill/>
        </p:spPr>
        <p:txBody>
          <a:bodyPr wrap="square" rtlCol="0">
            <a:spAutoFit/>
          </a:bodyPr>
          <a:lstStyle/>
          <a:p>
            <a:pPr algn="r" rtl="1"/>
            <a:r>
              <a:rPr lang="fa-IR" dirty="0">
                <a:solidFill>
                  <a:srgbClr val="FF0000"/>
                </a:solidFill>
                <a:cs typeface="B Nazanin" panose="00000400000000000000" pitchFamily="2" charset="-78"/>
              </a:rPr>
              <a:t>9</a:t>
            </a:r>
            <a:endParaRPr lang="en-US" dirty="0">
              <a:solidFill>
                <a:srgbClr val="FF0000"/>
              </a:solidFill>
              <a:cs typeface="B Nazanin" panose="00000400000000000000" pitchFamily="2" charset="-78"/>
            </a:endParaRPr>
          </a:p>
        </p:txBody>
      </p:sp>
      <p:sp>
        <p:nvSpPr>
          <p:cNvPr id="28" name="TextBox 27">
            <a:extLst>
              <a:ext uri="{FF2B5EF4-FFF2-40B4-BE49-F238E27FC236}">
                <a16:creationId xmlns:a16="http://schemas.microsoft.com/office/drawing/2014/main" id="{F4264176-873B-4DA8-AF34-19B1B0D3B740}"/>
              </a:ext>
            </a:extLst>
          </p:cNvPr>
          <p:cNvSpPr txBox="1"/>
          <p:nvPr/>
        </p:nvSpPr>
        <p:spPr>
          <a:xfrm>
            <a:off x="2842201" y="6046163"/>
            <a:ext cx="1613647" cy="646331"/>
          </a:xfrm>
          <a:prstGeom prst="rect">
            <a:avLst/>
          </a:prstGeom>
          <a:noFill/>
          <a:ln>
            <a:solidFill>
              <a:srgbClr val="FF0000"/>
            </a:solidFill>
          </a:ln>
        </p:spPr>
        <p:txBody>
          <a:bodyPr wrap="square" rtlCol="0">
            <a:spAutoFit/>
          </a:bodyPr>
          <a:lstStyle/>
          <a:p>
            <a:pPr algn="r" rtl="1"/>
            <a:r>
              <a:rPr lang="fa-IR" dirty="0">
                <a:cs typeface="B Nazanin" panose="00000400000000000000" pitchFamily="2" charset="-78"/>
              </a:rPr>
              <a:t>9- جستجوی عنوان مجله خاص</a:t>
            </a:r>
            <a:endParaRPr lang="en-US" dirty="0">
              <a:cs typeface="B Nazanin" panose="00000400000000000000" pitchFamily="2" charset="-78"/>
            </a:endParaRPr>
          </a:p>
        </p:txBody>
      </p:sp>
      <p:sp>
        <p:nvSpPr>
          <p:cNvPr id="29" name="TextBox 28">
            <a:extLst>
              <a:ext uri="{FF2B5EF4-FFF2-40B4-BE49-F238E27FC236}">
                <a16:creationId xmlns:a16="http://schemas.microsoft.com/office/drawing/2014/main" id="{9AE70A72-32B1-496D-9DE6-52E15D758812}"/>
              </a:ext>
            </a:extLst>
          </p:cNvPr>
          <p:cNvSpPr txBox="1"/>
          <p:nvPr/>
        </p:nvSpPr>
        <p:spPr>
          <a:xfrm>
            <a:off x="7752823" y="5429892"/>
            <a:ext cx="740590" cy="369332"/>
          </a:xfrm>
          <a:prstGeom prst="rect">
            <a:avLst/>
          </a:prstGeom>
          <a:noFill/>
        </p:spPr>
        <p:txBody>
          <a:bodyPr wrap="square" rtlCol="0">
            <a:spAutoFit/>
          </a:bodyPr>
          <a:lstStyle/>
          <a:p>
            <a:r>
              <a:rPr lang="fa-IR" dirty="0">
                <a:solidFill>
                  <a:srgbClr val="FF0000"/>
                </a:solidFill>
                <a:cs typeface="B Nazanin" panose="00000400000000000000" pitchFamily="2" charset="-78"/>
              </a:rPr>
              <a:t>10</a:t>
            </a:r>
            <a:endParaRPr lang="en-US" dirty="0">
              <a:solidFill>
                <a:srgbClr val="FF0000"/>
              </a:solidFill>
              <a:cs typeface="B Nazanin" panose="00000400000000000000" pitchFamily="2" charset="-78"/>
            </a:endParaRPr>
          </a:p>
        </p:txBody>
      </p:sp>
      <p:sp>
        <p:nvSpPr>
          <p:cNvPr id="30" name="TextBox 29">
            <a:extLst>
              <a:ext uri="{FF2B5EF4-FFF2-40B4-BE49-F238E27FC236}">
                <a16:creationId xmlns:a16="http://schemas.microsoft.com/office/drawing/2014/main" id="{DBB84A25-A6C1-4BFD-8444-255ACBDE199F}"/>
              </a:ext>
            </a:extLst>
          </p:cNvPr>
          <p:cNvSpPr txBox="1"/>
          <p:nvPr/>
        </p:nvSpPr>
        <p:spPr>
          <a:xfrm>
            <a:off x="863173" y="6046163"/>
            <a:ext cx="1757486" cy="646331"/>
          </a:xfrm>
          <a:prstGeom prst="rect">
            <a:avLst/>
          </a:prstGeom>
          <a:noFill/>
          <a:ln>
            <a:solidFill>
              <a:srgbClr val="FF0000"/>
            </a:solidFill>
          </a:ln>
        </p:spPr>
        <p:txBody>
          <a:bodyPr wrap="square" rtlCol="0">
            <a:spAutoFit/>
          </a:bodyPr>
          <a:lstStyle/>
          <a:p>
            <a:pPr algn="r" rtl="1"/>
            <a:r>
              <a:rPr lang="fa-IR" dirty="0">
                <a:solidFill>
                  <a:srgbClr val="002060"/>
                </a:solidFill>
                <a:cs typeface="B Nazanin" panose="00000400000000000000" pitchFamily="2" charset="-78"/>
              </a:rPr>
              <a:t>10- تعیین محدوده زمانی</a:t>
            </a:r>
            <a:endParaRPr lang="en-US" dirty="0">
              <a:solidFill>
                <a:srgbClr val="002060"/>
              </a:solidFill>
              <a:cs typeface="B Nazanin" panose="00000400000000000000" pitchFamily="2" charset="-78"/>
            </a:endParaRPr>
          </a:p>
        </p:txBody>
      </p:sp>
    </p:spTree>
    <p:extLst>
      <p:ext uri="{BB962C8B-B14F-4D97-AF65-F5344CB8AC3E}">
        <p14:creationId xmlns:p14="http://schemas.microsoft.com/office/powerpoint/2010/main" val="307883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arn(inVertic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p:cTn id="35" dur="500" fill="hold"/>
                                        <p:tgtEl>
                                          <p:spTgt spid="15"/>
                                        </p:tgtEl>
                                        <p:attrNameLst>
                                          <p:attrName>ppt_w</p:attrName>
                                        </p:attrNameLst>
                                      </p:cBhvr>
                                      <p:tavLst>
                                        <p:tav tm="0">
                                          <p:val>
                                            <p:fltVal val="0"/>
                                          </p:val>
                                        </p:tav>
                                        <p:tav tm="100000">
                                          <p:val>
                                            <p:strVal val="#ppt_w"/>
                                          </p:val>
                                        </p:tav>
                                      </p:tavLst>
                                    </p:anim>
                                    <p:anim calcmode="lin" valueType="num">
                                      <p:cBhvr>
                                        <p:cTn id="36" dur="500" fill="hold"/>
                                        <p:tgtEl>
                                          <p:spTgt spid="15"/>
                                        </p:tgtEl>
                                        <p:attrNameLst>
                                          <p:attrName>ppt_h</p:attrName>
                                        </p:attrNameLst>
                                      </p:cBhvr>
                                      <p:tavLst>
                                        <p:tav tm="0">
                                          <p:val>
                                            <p:fltVal val="0"/>
                                          </p:val>
                                        </p:tav>
                                        <p:tav tm="100000">
                                          <p:val>
                                            <p:strVal val="#ppt_h"/>
                                          </p:val>
                                        </p:tav>
                                      </p:tavLst>
                                    </p:anim>
                                    <p:animEffect transition="in" filter="fade">
                                      <p:cBhvr>
                                        <p:cTn id="37" dur="500"/>
                                        <p:tgtEl>
                                          <p:spTgt spid="15"/>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p:cTn id="40" dur="500" fill="hold"/>
                                        <p:tgtEl>
                                          <p:spTgt spid="16"/>
                                        </p:tgtEl>
                                        <p:attrNameLst>
                                          <p:attrName>ppt_w</p:attrName>
                                        </p:attrNameLst>
                                      </p:cBhvr>
                                      <p:tavLst>
                                        <p:tav tm="0">
                                          <p:val>
                                            <p:fltVal val="0"/>
                                          </p:val>
                                        </p:tav>
                                        <p:tav tm="100000">
                                          <p:val>
                                            <p:strVal val="#ppt_w"/>
                                          </p:val>
                                        </p:tav>
                                      </p:tavLst>
                                    </p:anim>
                                    <p:anim calcmode="lin" valueType="num">
                                      <p:cBhvr>
                                        <p:cTn id="41" dur="500" fill="hold"/>
                                        <p:tgtEl>
                                          <p:spTgt spid="16"/>
                                        </p:tgtEl>
                                        <p:attrNameLst>
                                          <p:attrName>ppt_h</p:attrName>
                                        </p:attrNameLst>
                                      </p:cBhvr>
                                      <p:tavLst>
                                        <p:tav tm="0">
                                          <p:val>
                                            <p:fltVal val="0"/>
                                          </p:val>
                                        </p:tav>
                                        <p:tav tm="100000">
                                          <p:val>
                                            <p:strVal val="#ppt_h"/>
                                          </p:val>
                                        </p:tav>
                                      </p:tavLst>
                                    </p:anim>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arn(inVertical)">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additive="base">
                                        <p:cTn id="59" dur="500" fill="hold"/>
                                        <p:tgtEl>
                                          <p:spTgt spid="20"/>
                                        </p:tgtEl>
                                        <p:attrNameLst>
                                          <p:attrName>ppt_x</p:attrName>
                                        </p:attrNameLst>
                                      </p:cBhvr>
                                      <p:tavLst>
                                        <p:tav tm="0">
                                          <p:val>
                                            <p:strVal val="#ppt_x"/>
                                          </p:val>
                                        </p:tav>
                                        <p:tav tm="100000">
                                          <p:val>
                                            <p:strVal val="#ppt_x"/>
                                          </p:val>
                                        </p:tav>
                                      </p:tavLst>
                                    </p:anim>
                                    <p:anim calcmode="lin" valueType="num">
                                      <p:cBhvr additive="base">
                                        <p:cTn id="6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barn(inVertical)">
                                      <p:cBhvr>
                                        <p:cTn id="65" dur="500"/>
                                        <p:tgtEl>
                                          <p:spTgt spid="21"/>
                                        </p:tgtEl>
                                      </p:cBhvr>
                                    </p:animEffect>
                                  </p:childTnLst>
                                </p:cTn>
                              </p:par>
                              <p:par>
                                <p:cTn id="66" presetID="16" presetClass="entr" presetSubtype="21" fill="hold" grpId="0"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barn(inVertical)">
                                      <p:cBhvr>
                                        <p:cTn id="68" dur="500"/>
                                        <p:tgtEl>
                                          <p:spTgt spid="22"/>
                                        </p:tgtEl>
                                      </p:cBhvr>
                                    </p:animEffect>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1000"/>
                                        <p:tgtEl>
                                          <p:spTgt spid="23"/>
                                        </p:tgtEl>
                                      </p:cBhvr>
                                    </p:animEffect>
                                    <p:anim calcmode="lin" valueType="num">
                                      <p:cBhvr>
                                        <p:cTn id="74" dur="1000" fill="hold"/>
                                        <p:tgtEl>
                                          <p:spTgt spid="23"/>
                                        </p:tgtEl>
                                        <p:attrNameLst>
                                          <p:attrName>ppt_x</p:attrName>
                                        </p:attrNameLst>
                                      </p:cBhvr>
                                      <p:tavLst>
                                        <p:tav tm="0">
                                          <p:val>
                                            <p:strVal val="#ppt_x"/>
                                          </p:val>
                                        </p:tav>
                                        <p:tav tm="100000">
                                          <p:val>
                                            <p:strVal val="#ppt_x"/>
                                          </p:val>
                                        </p:tav>
                                      </p:tavLst>
                                    </p:anim>
                                    <p:anim calcmode="lin" valueType="num">
                                      <p:cBhvr>
                                        <p:cTn id="75" dur="1000" fill="hold"/>
                                        <p:tgtEl>
                                          <p:spTgt spid="23"/>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1000"/>
                                        <p:tgtEl>
                                          <p:spTgt spid="24"/>
                                        </p:tgtEl>
                                      </p:cBhvr>
                                    </p:animEffect>
                                    <p:anim calcmode="lin" valueType="num">
                                      <p:cBhvr>
                                        <p:cTn id="79" dur="1000" fill="hold"/>
                                        <p:tgtEl>
                                          <p:spTgt spid="24"/>
                                        </p:tgtEl>
                                        <p:attrNameLst>
                                          <p:attrName>ppt_x</p:attrName>
                                        </p:attrNameLst>
                                      </p:cBhvr>
                                      <p:tavLst>
                                        <p:tav tm="0">
                                          <p:val>
                                            <p:strVal val="#ppt_x"/>
                                          </p:val>
                                        </p:tav>
                                        <p:tav tm="100000">
                                          <p:val>
                                            <p:strVal val="#ppt_x"/>
                                          </p:val>
                                        </p:tav>
                                      </p:tavLst>
                                    </p:anim>
                                    <p:anim calcmode="lin" valueType="num">
                                      <p:cBhvr>
                                        <p:cTn id="8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6"/>
                                        </p:tgtEl>
                                        <p:attrNameLst>
                                          <p:attrName>style.visibility</p:attrName>
                                        </p:attrNameLst>
                                      </p:cBhvr>
                                      <p:to>
                                        <p:strVal val="visible"/>
                                      </p:to>
                                    </p:set>
                                    <p:anim calcmode="lin" valueType="num">
                                      <p:cBhvr additive="base">
                                        <p:cTn id="85" dur="500" fill="hold"/>
                                        <p:tgtEl>
                                          <p:spTgt spid="26"/>
                                        </p:tgtEl>
                                        <p:attrNameLst>
                                          <p:attrName>ppt_x</p:attrName>
                                        </p:attrNameLst>
                                      </p:cBhvr>
                                      <p:tavLst>
                                        <p:tav tm="0">
                                          <p:val>
                                            <p:strVal val="#ppt_x"/>
                                          </p:val>
                                        </p:tav>
                                        <p:tav tm="100000">
                                          <p:val>
                                            <p:strVal val="#ppt_x"/>
                                          </p:val>
                                        </p:tav>
                                      </p:tavLst>
                                    </p:anim>
                                    <p:anim calcmode="lin" valueType="num">
                                      <p:cBhvr additive="base">
                                        <p:cTn id="86" dur="500" fill="hold"/>
                                        <p:tgtEl>
                                          <p:spTgt spid="26"/>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anim calcmode="lin" valueType="num">
                                      <p:cBhvr additive="base">
                                        <p:cTn id="89" dur="500" fill="hold"/>
                                        <p:tgtEl>
                                          <p:spTgt spid="25"/>
                                        </p:tgtEl>
                                        <p:attrNameLst>
                                          <p:attrName>ppt_x</p:attrName>
                                        </p:attrNameLst>
                                      </p:cBhvr>
                                      <p:tavLst>
                                        <p:tav tm="0">
                                          <p:val>
                                            <p:strVal val="#ppt_x"/>
                                          </p:val>
                                        </p:tav>
                                        <p:tav tm="100000">
                                          <p:val>
                                            <p:strVal val="#ppt_x"/>
                                          </p:val>
                                        </p:tav>
                                      </p:tavLst>
                                    </p:anim>
                                    <p:anim calcmode="lin" valueType="num">
                                      <p:cBhvr additive="base">
                                        <p:cTn id="9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7"/>
                                        </p:tgtEl>
                                        <p:attrNameLst>
                                          <p:attrName>style.visibility</p:attrName>
                                        </p:attrNameLst>
                                      </p:cBhvr>
                                      <p:to>
                                        <p:strVal val="visible"/>
                                      </p:to>
                                    </p:set>
                                    <p:anim calcmode="lin" valueType="num">
                                      <p:cBhvr additive="base">
                                        <p:cTn id="95" dur="500" fill="hold"/>
                                        <p:tgtEl>
                                          <p:spTgt spid="27"/>
                                        </p:tgtEl>
                                        <p:attrNameLst>
                                          <p:attrName>ppt_x</p:attrName>
                                        </p:attrNameLst>
                                      </p:cBhvr>
                                      <p:tavLst>
                                        <p:tav tm="0">
                                          <p:val>
                                            <p:strVal val="#ppt_x"/>
                                          </p:val>
                                        </p:tav>
                                        <p:tav tm="100000">
                                          <p:val>
                                            <p:strVal val="#ppt_x"/>
                                          </p:val>
                                        </p:tav>
                                      </p:tavLst>
                                    </p:anim>
                                    <p:anim calcmode="lin" valueType="num">
                                      <p:cBhvr additive="base">
                                        <p:cTn id="96" dur="500" fill="hold"/>
                                        <p:tgtEl>
                                          <p:spTgt spid="27"/>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28"/>
                                        </p:tgtEl>
                                        <p:attrNameLst>
                                          <p:attrName>style.visibility</p:attrName>
                                        </p:attrNameLst>
                                      </p:cBhvr>
                                      <p:to>
                                        <p:strVal val="visible"/>
                                      </p:to>
                                    </p:set>
                                    <p:anim calcmode="lin" valueType="num">
                                      <p:cBhvr additive="base">
                                        <p:cTn id="99" dur="500" fill="hold"/>
                                        <p:tgtEl>
                                          <p:spTgt spid="28"/>
                                        </p:tgtEl>
                                        <p:attrNameLst>
                                          <p:attrName>ppt_x</p:attrName>
                                        </p:attrNameLst>
                                      </p:cBhvr>
                                      <p:tavLst>
                                        <p:tav tm="0">
                                          <p:val>
                                            <p:strVal val="#ppt_x"/>
                                          </p:val>
                                        </p:tav>
                                        <p:tav tm="100000">
                                          <p:val>
                                            <p:strVal val="#ppt_x"/>
                                          </p:val>
                                        </p:tav>
                                      </p:tavLst>
                                    </p:anim>
                                    <p:anim calcmode="lin" valueType="num">
                                      <p:cBhvr additive="base">
                                        <p:cTn id="10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6" presetClass="entr" presetSubtype="21" fill="hold" grpId="0" nodeType="click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barn(inVertical)">
                                      <p:cBhvr>
                                        <p:cTn id="105" dur="500"/>
                                        <p:tgtEl>
                                          <p:spTgt spid="29"/>
                                        </p:tgtEl>
                                      </p:cBhvr>
                                    </p:animEffect>
                                  </p:childTnLst>
                                </p:cTn>
                              </p:par>
                              <p:par>
                                <p:cTn id="106" presetID="16" presetClass="entr" presetSubtype="21" fill="hold" grpId="0" nodeType="withEffect">
                                  <p:stCondLst>
                                    <p:cond delay="0"/>
                                  </p:stCondLst>
                                  <p:childTnLst>
                                    <p:set>
                                      <p:cBhvr>
                                        <p:cTn id="107" dur="1" fill="hold">
                                          <p:stCondLst>
                                            <p:cond delay="0"/>
                                          </p:stCondLst>
                                        </p:cTn>
                                        <p:tgtEl>
                                          <p:spTgt spid="30"/>
                                        </p:tgtEl>
                                        <p:attrNameLst>
                                          <p:attrName>style.visibility</p:attrName>
                                        </p:attrNameLst>
                                      </p:cBhvr>
                                      <p:to>
                                        <p:strVal val="visible"/>
                                      </p:to>
                                    </p:set>
                                    <p:animEffect transition="in" filter="barn(inVertical)">
                                      <p:cBhvr>
                                        <p:cTn id="10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5" grpId="0"/>
      <p:bldP spid="16" grpId="0" animBg="1"/>
      <p:bldP spid="17" grpId="0"/>
      <p:bldP spid="18" grpId="0" animBg="1"/>
      <p:bldP spid="19" grpId="0"/>
      <p:bldP spid="20" grpId="0" animBg="1"/>
      <p:bldP spid="21" grpId="0"/>
      <p:bldP spid="22" grpId="0" animBg="1"/>
      <p:bldP spid="23" grpId="0"/>
      <p:bldP spid="24" grpId="0" animBg="1"/>
      <p:bldP spid="25" grpId="0"/>
      <p:bldP spid="26" grpId="0" animBg="1"/>
      <p:bldP spid="27" grpId="0"/>
      <p:bldP spid="28" grpId="0" animBg="1"/>
      <p:bldP spid="29" grpId="0"/>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1DF25-7A15-4E38-8341-2F1E39AFD60B}"/>
              </a:ext>
            </a:extLst>
          </p:cNvPr>
          <p:cNvSpPr>
            <a:spLocks noGrp="1"/>
          </p:cNvSpPr>
          <p:nvPr>
            <p:ph type="title"/>
          </p:nvPr>
        </p:nvSpPr>
        <p:spPr>
          <a:xfrm>
            <a:off x="913775" y="618517"/>
            <a:ext cx="10364451" cy="908187"/>
          </a:xfrm>
        </p:spPr>
        <p:txBody>
          <a:bodyPr/>
          <a:lstStyle/>
          <a:p>
            <a:pPr algn="just" rtl="1"/>
            <a:r>
              <a:rPr lang="fa-IR" b="0" i="0" dirty="0">
                <a:solidFill>
                  <a:srgbClr val="222222"/>
                </a:solidFill>
                <a:effectLst/>
                <a:latin typeface="-apple-system"/>
                <a:cs typeface="B Titr" panose="00000700000000000000" pitchFamily="2" charset="-78"/>
              </a:rPr>
              <a:t>آشنایی با فرمت خروجی جستجوها</a:t>
            </a:r>
          </a:p>
        </p:txBody>
      </p:sp>
      <p:sp>
        <p:nvSpPr>
          <p:cNvPr id="3" name="Content Placeholder 2">
            <a:extLst>
              <a:ext uri="{FF2B5EF4-FFF2-40B4-BE49-F238E27FC236}">
                <a16:creationId xmlns:a16="http://schemas.microsoft.com/office/drawing/2014/main" id="{355E35BB-CF21-446A-9AE3-6E7999346DA9}"/>
              </a:ext>
            </a:extLst>
          </p:cNvPr>
          <p:cNvSpPr>
            <a:spLocks noGrp="1"/>
          </p:cNvSpPr>
          <p:nvPr>
            <p:ph sz="quarter" idx="13"/>
          </p:nvPr>
        </p:nvSpPr>
        <p:spPr>
          <a:xfrm>
            <a:off x="8027894" y="1896036"/>
            <a:ext cx="4061012" cy="3895164"/>
          </a:xfrm>
        </p:spPr>
        <p:txBody>
          <a:bodyPr>
            <a:normAutofit fontScale="92500" lnSpcReduction="10000"/>
          </a:bodyPr>
          <a:lstStyle/>
          <a:p>
            <a:pPr algn="just" rtl="1"/>
            <a:r>
              <a:rPr lang="en-US" b="0" i="0" dirty="0">
                <a:solidFill>
                  <a:srgbClr val="222222"/>
                </a:solidFill>
                <a:effectLst/>
                <a:latin typeface="-apple-system"/>
                <a:cs typeface="B Nazanin" panose="00000400000000000000" pitchFamily="2" charset="-78"/>
              </a:rPr>
              <a:t>Type A </a:t>
            </a:r>
            <a:r>
              <a:rPr lang="fa-IR" b="0" i="0" dirty="0">
                <a:solidFill>
                  <a:srgbClr val="222222"/>
                </a:solidFill>
                <a:effectLst/>
                <a:latin typeface="-apple-system"/>
                <a:cs typeface="B Nazanin" panose="00000400000000000000" pitchFamily="2" charset="-78"/>
              </a:rPr>
              <a:t> نشان‌دهنده این است که مدرک موردنظر یک مقاله یا پایان‌نامه است که احتمالاً نسخه الکترونیکی از آن موجود است.</a:t>
            </a:r>
          </a:p>
          <a:p>
            <a:pPr algn="just" rtl="1"/>
            <a:r>
              <a:rPr lang="en-US" b="0" i="0" dirty="0" smtClean="0">
                <a:solidFill>
                  <a:srgbClr val="222222"/>
                </a:solidFill>
                <a:effectLst/>
                <a:latin typeface="-apple-system"/>
                <a:cs typeface="B Nazanin" panose="00000400000000000000" pitchFamily="2" charset="-78"/>
              </a:rPr>
              <a:t>Type B </a:t>
            </a:r>
            <a:r>
              <a:rPr lang="fa-IR" b="0" i="0" dirty="0" smtClean="0">
                <a:solidFill>
                  <a:srgbClr val="222222"/>
                </a:solidFill>
                <a:effectLst/>
                <a:latin typeface="-apple-system"/>
                <a:cs typeface="B Nazanin" panose="00000400000000000000" pitchFamily="2" charset="-78"/>
              </a:rPr>
              <a:t>که عبارت </a:t>
            </a:r>
            <a:r>
              <a:rPr lang="en-US" b="0" i="0" dirty="0" smtClean="0">
                <a:solidFill>
                  <a:srgbClr val="222222"/>
                </a:solidFill>
                <a:effectLst/>
                <a:latin typeface="-apple-system"/>
                <a:cs typeface="B Nazanin" panose="00000400000000000000" pitchFamily="2" charset="-78"/>
              </a:rPr>
              <a:t>[Citation]</a:t>
            </a:r>
            <a:r>
              <a:rPr lang="fa-IR" b="0" i="0" dirty="0" smtClean="0">
                <a:solidFill>
                  <a:srgbClr val="222222"/>
                </a:solidFill>
                <a:effectLst/>
                <a:latin typeface="-apple-system"/>
                <a:cs typeface="B Nazanin" panose="00000400000000000000" pitchFamily="2" charset="-78"/>
              </a:rPr>
              <a:t> قبل از نتیجه جستجو آمده است به معنی عدم دسترسی به منبع مربوطه به‌صورت الکترونیکی است. به‌طوری‌که فقط اطلاعات کتابشناختی آن مدرک در دسترس می‌باشد. </a:t>
            </a:r>
            <a:endParaRPr lang="en-US" b="0" i="0" dirty="0">
              <a:solidFill>
                <a:srgbClr val="222222"/>
              </a:solidFill>
              <a:effectLst/>
              <a:latin typeface="-apple-system"/>
              <a:cs typeface="B Nazanin" panose="00000400000000000000" pitchFamily="2" charset="-78"/>
            </a:endParaRPr>
          </a:p>
          <a:p>
            <a:pPr algn="just" rtl="1"/>
            <a:r>
              <a:rPr lang="fa-IR" b="0" i="0" dirty="0">
                <a:solidFill>
                  <a:srgbClr val="FF0000"/>
                </a:solidFill>
                <a:effectLst/>
                <a:latin typeface="-apple-system"/>
                <a:cs typeface="B Nazanin" panose="00000400000000000000" pitchFamily="2" charset="-78"/>
              </a:rPr>
              <a:t>امکان حذف </a:t>
            </a:r>
            <a:r>
              <a:rPr lang="en-US" b="0" i="0" dirty="0">
                <a:solidFill>
                  <a:srgbClr val="FF0000"/>
                </a:solidFill>
                <a:effectLst/>
                <a:latin typeface="-apple-system"/>
                <a:cs typeface="B Nazanin" panose="00000400000000000000" pitchFamily="2" charset="-78"/>
              </a:rPr>
              <a:t>citation</a:t>
            </a:r>
            <a:r>
              <a:rPr lang="fa-IR" b="0" i="0" dirty="0">
                <a:solidFill>
                  <a:srgbClr val="FF0000"/>
                </a:solidFill>
                <a:effectLst/>
                <a:latin typeface="-apple-system"/>
                <a:cs typeface="B Nazanin" panose="00000400000000000000" pitchFamily="2" charset="-78"/>
              </a:rPr>
              <a:t> ها با برداشتن تیک گزینه </a:t>
            </a:r>
            <a:r>
              <a:rPr lang="en-US" dirty="0">
                <a:solidFill>
                  <a:srgbClr val="FF0000"/>
                </a:solidFill>
                <a:latin typeface="-apple-system"/>
                <a:cs typeface="B Nazanin" panose="00000400000000000000" pitchFamily="2" charset="-78"/>
              </a:rPr>
              <a:t>i</a:t>
            </a:r>
            <a:r>
              <a:rPr lang="en-US" cap="none" dirty="0">
                <a:solidFill>
                  <a:srgbClr val="FF0000"/>
                </a:solidFill>
                <a:latin typeface="-apple-system"/>
                <a:cs typeface="B Nazanin" panose="00000400000000000000" pitchFamily="2" charset="-78"/>
              </a:rPr>
              <a:t>nclude citations</a:t>
            </a:r>
            <a:r>
              <a:rPr lang="fa-IR" cap="none" dirty="0">
                <a:solidFill>
                  <a:srgbClr val="FF0000"/>
                </a:solidFill>
                <a:latin typeface="-apple-system"/>
                <a:cs typeface="B Nazanin" panose="00000400000000000000" pitchFamily="2" charset="-78"/>
              </a:rPr>
              <a:t> </a:t>
            </a:r>
            <a:r>
              <a:rPr lang="fa-IR" dirty="0">
                <a:solidFill>
                  <a:srgbClr val="FF0000"/>
                </a:solidFill>
                <a:latin typeface="-apple-system"/>
                <a:cs typeface="B Nazanin" panose="00000400000000000000" pitchFamily="2" charset="-78"/>
              </a:rPr>
              <a:t>در قسمت سمت چپ امکان پذیر است.</a:t>
            </a:r>
            <a:endParaRPr lang="en-US" b="0" i="0" dirty="0">
              <a:solidFill>
                <a:srgbClr val="FF0000"/>
              </a:solidFill>
              <a:effectLst/>
              <a:latin typeface="-apple-system"/>
              <a:cs typeface="B Nazanin" panose="00000400000000000000" pitchFamily="2" charset="-78"/>
            </a:endParaRPr>
          </a:p>
          <a:p>
            <a:pPr algn="just" rtl="1"/>
            <a:r>
              <a:rPr lang="fa-IR" b="0" i="0" dirty="0">
                <a:solidFill>
                  <a:srgbClr val="222222"/>
                </a:solidFill>
                <a:effectLst/>
                <a:latin typeface="-apple-system"/>
                <a:cs typeface="B Nazanin" panose="00000400000000000000" pitchFamily="2" charset="-78"/>
              </a:rPr>
              <a:t>همچنین مشاهده عبارت </a:t>
            </a:r>
            <a:r>
              <a:rPr lang="en-US" b="0" i="0" dirty="0">
                <a:solidFill>
                  <a:srgbClr val="222222"/>
                </a:solidFill>
                <a:effectLst/>
                <a:latin typeface="-apple-system"/>
                <a:cs typeface="B Nazanin" panose="00000400000000000000" pitchFamily="2" charset="-78"/>
              </a:rPr>
              <a:t>[</a:t>
            </a:r>
            <a:r>
              <a:rPr lang="en-US" i="0" dirty="0" err="1">
                <a:solidFill>
                  <a:srgbClr val="222222"/>
                </a:solidFill>
                <a:effectLst/>
                <a:latin typeface="-apple-system"/>
                <a:cs typeface="B Nazanin" panose="00000400000000000000" pitchFamily="2" charset="-78"/>
              </a:rPr>
              <a:t>BooK</a:t>
            </a:r>
            <a:r>
              <a:rPr lang="en-US" i="0" dirty="0">
                <a:solidFill>
                  <a:srgbClr val="222222"/>
                </a:solidFill>
                <a:effectLst/>
                <a:latin typeface="-apple-system"/>
                <a:cs typeface="B Nazanin" panose="00000400000000000000" pitchFamily="2" charset="-78"/>
              </a:rPr>
              <a:t>]</a:t>
            </a:r>
            <a:r>
              <a:rPr lang="fa-IR" b="0" i="0" dirty="0">
                <a:solidFill>
                  <a:srgbClr val="222222"/>
                </a:solidFill>
                <a:effectLst/>
                <a:latin typeface="-apple-system"/>
                <a:cs typeface="B Nazanin" panose="00000400000000000000" pitchFamily="2" charset="-78"/>
              </a:rPr>
              <a:t> قبل از هر کدام از نتایج جستجو بیانگر این است که منبع مربوطه از نوع کتاب است.</a:t>
            </a:r>
          </a:p>
          <a:p>
            <a:pPr algn="r" rtl="1"/>
            <a:endParaRPr lang="en-US" dirty="0">
              <a:cs typeface="B Nazanin" panose="00000400000000000000" pitchFamily="2" charset="-78"/>
            </a:endParaRPr>
          </a:p>
        </p:txBody>
      </p:sp>
      <p:pic>
        <p:nvPicPr>
          <p:cNvPr id="7" name="Picture 6">
            <a:extLst>
              <a:ext uri="{FF2B5EF4-FFF2-40B4-BE49-F238E27FC236}">
                <a16:creationId xmlns:a16="http://schemas.microsoft.com/office/drawing/2014/main" id="{719488DF-E340-46BA-A2D3-F6A231F0FB95}"/>
              </a:ext>
            </a:extLst>
          </p:cNvPr>
          <p:cNvPicPr>
            <a:picLocks noChangeAspect="1"/>
          </p:cNvPicPr>
          <p:nvPr/>
        </p:nvPicPr>
        <p:blipFill>
          <a:blip r:embed="rId2"/>
          <a:stretch>
            <a:fillRect/>
          </a:stretch>
        </p:blipFill>
        <p:spPr>
          <a:xfrm>
            <a:off x="216633" y="1797066"/>
            <a:ext cx="7327167" cy="4442417"/>
          </a:xfrm>
          <a:prstGeom prst="rect">
            <a:avLst/>
          </a:prstGeom>
        </p:spPr>
      </p:pic>
      <p:sp>
        <p:nvSpPr>
          <p:cNvPr id="10" name="TextBox 9">
            <a:extLst>
              <a:ext uri="{FF2B5EF4-FFF2-40B4-BE49-F238E27FC236}">
                <a16:creationId xmlns:a16="http://schemas.microsoft.com/office/drawing/2014/main" id="{96BF0BEC-3778-4745-8302-DD6AB813A98A}"/>
              </a:ext>
            </a:extLst>
          </p:cNvPr>
          <p:cNvSpPr txBox="1"/>
          <p:nvPr/>
        </p:nvSpPr>
        <p:spPr>
          <a:xfrm>
            <a:off x="1506071" y="2649071"/>
            <a:ext cx="4262717" cy="779929"/>
          </a:xfrm>
          <a:prstGeom prst="rect">
            <a:avLst/>
          </a:prstGeom>
          <a:noFill/>
          <a:ln>
            <a:solidFill>
              <a:srgbClr val="C00000"/>
            </a:solidFill>
          </a:ln>
        </p:spPr>
        <p:txBody>
          <a:bodyPr wrap="square" rtlCol="0">
            <a:spAutoFit/>
          </a:bodyPr>
          <a:lstStyle/>
          <a:p>
            <a:endParaRPr lang="en-US" dirty="0"/>
          </a:p>
        </p:txBody>
      </p:sp>
      <p:sp>
        <p:nvSpPr>
          <p:cNvPr id="11" name="TextBox 10">
            <a:extLst>
              <a:ext uri="{FF2B5EF4-FFF2-40B4-BE49-F238E27FC236}">
                <a16:creationId xmlns:a16="http://schemas.microsoft.com/office/drawing/2014/main" id="{4B33D22D-DFFB-49A8-A065-4E45DFA42359}"/>
              </a:ext>
            </a:extLst>
          </p:cNvPr>
          <p:cNvSpPr txBox="1"/>
          <p:nvPr/>
        </p:nvSpPr>
        <p:spPr>
          <a:xfrm>
            <a:off x="1613647" y="2353235"/>
            <a:ext cx="1169894" cy="369332"/>
          </a:xfrm>
          <a:prstGeom prst="rect">
            <a:avLst/>
          </a:prstGeom>
          <a:noFill/>
        </p:spPr>
        <p:txBody>
          <a:bodyPr wrap="square" rtlCol="0">
            <a:spAutoFit/>
          </a:bodyPr>
          <a:lstStyle/>
          <a:p>
            <a:pPr algn="l"/>
            <a:r>
              <a:rPr lang="en-US" dirty="0">
                <a:solidFill>
                  <a:srgbClr val="FF0000"/>
                </a:solidFill>
                <a:latin typeface="Times New Roman" panose="02020603050405020304" pitchFamily="18" charset="0"/>
                <a:cs typeface="Times New Roman" panose="02020603050405020304" pitchFamily="18" charset="0"/>
              </a:rPr>
              <a:t>Type B</a:t>
            </a:r>
          </a:p>
        </p:txBody>
      </p:sp>
      <p:sp>
        <p:nvSpPr>
          <p:cNvPr id="12" name="TextBox 11">
            <a:extLst>
              <a:ext uri="{FF2B5EF4-FFF2-40B4-BE49-F238E27FC236}">
                <a16:creationId xmlns:a16="http://schemas.microsoft.com/office/drawing/2014/main" id="{CD0F8FA0-D2A1-45A7-A6AD-71D266B621EF}"/>
              </a:ext>
            </a:extLst>
          </p:cNvPr>
          <p:cNvSpPr txBox="1"/>
          <p:nvPr/>
        </p:nvSpPr>
        <p:spPr>
          <a:xfrm>
            <a:off x="1506071" y="3473412"/>
            <a:ext cx="4262717" cy="779929"/>
          </a:xfrm>
          <a:prstGeom prst="rect">
            <a:avLst/>
          </a:prstGeom>
          <a:noFill/>
          <a:ln w="19050">
            <a:solidFill>
              <a:srgbClr val="C00000"/>
            </a:solidFill>
          </a:ln>
        </p:spPr>
        <p:txBody>
          <a:bodyPr wrap="square" rtlCol="0">
            <a:spAutoFit/>
          </a:bodyPr>
          <a:lstStyle/>
          <a:p>
            <a:endParaRPr lang="en-US" dirty="0"/>
          </a:p>
        </p:txBody>
      </p:sp>
      <p:sp>
        <p:nvSpPr>
          <p:cNvPr id="13" name="TextBox 12">
            <a:extLst>
              <a:ext uri="{FF2B5EF4-FFF2-40B4-BE49-F238E27FC236}">
                <a16:creationId xmlns:a16="http://schemas.microsoft.com/office/drawing/2014/main" id="{6C34BC70-1CC1-4C2C-9C15-BC5DEE23FB25}"/>
              </a:ext>
            </a:extLst>
          </p:cNvPr>
          <p:cNvSpPr txBox="1"/>
          <p:nvPr/>
        </p:nvSpPr>
        <p:spPr>
          <a:xfrm>
            <a:off x="1506071" y="4253341"/>
            <a:ext cx="1035423"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Type A</a:t>
            </a:r>
          </a:p>
        </p:txBody>
      </p:sp>
      <p:sp>
        <p:nvSpPr>
          <p:cNvPr id="14" name="TextBox 13">
            <a:extLst>
              <a:ext uri="{FF2B5EF4-FFF2-40B4-BE49-F238E27FC236}">
                <a16:creationId xmlns:a16="http://schemas.microsoft.com/office/drawing/2014/main" id="{A044A021-D1D2-40B0-9DA5-52AAD3E2C7FD}"/>
              </a:ext>
            </a:extLst>
          </p:cNvPr>
          <p:cNvSpPr txBox="1"/>
          <p:nvPr/>
        </p:nvSpPr>
        <p:spPr>
          <a:xfrm>
            <a:off x="216633" y="4464424"/>
            <a:ext cx="1195308" cy="470647"/>
          </a:xfrm>
          <a:prstGeom prst="rect">
            <a:avLst/>
          </a:prstGeom>
          <a:noFill/>
          <a:ln w="28575">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331195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Vertic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arn(inVertical)">
                                      <p:cBhvr>
                                        <p:cTn id="23" dur="500"/>
                                        <p:tgtEl>
                                          <p:spTgt spid="11"/>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arn(inVertical)">
                                      <p:cBhvr>
                                        <p:cTn id="26" dur="500"/>
                                        <p:tgtEl>
                                          <p:spTgt spid="10"/>
                                        </p:tgtEl>
                                      </p:cBhvr>
                                    </p:animEffect>
                                  </p:childTnLst>
                                </p:cTn>
                              </p:par>
                              <p:par>
                                <p:cTn id="27" presetID="16" presetClass="entr" presetSubtype="21"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barn(inVertical)">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500" fill="hold"/>
                                        <p:tgtEl>
                                          <p:spTgt spid="14"/>
                                        </p:tgtEl>
                                        <p:attrNameLst>
                                          <p:attrName>ppt_x</p:attrName>
                                        </p:attrNameLst>
                                      </p:cBhvr>
                                      <p:tavLst>
                                        <p:tav tm="0">
                                          <p:val>
                                            <p:strVal val="#ppt_x"/>
                                          </p:val>
                                        </p:tav>
                                        <p:tav tm="100000">
                                          <p:val>
                                            <p:strVal val="#ppt_x"/>
                                          </p:val>
                                        </p:tav>
                                      </p:tavLst>
                                    </p:anim>
                                    <p:anim calcmode="lin" valueType="num">
                                      <p:cBhvr additive="base">
                                        <p:cTn id="35" dur="500" fill="hold"/>
                                        <p:tgtEl>
                                          <p:spTgt spid="14"/>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additive="base">
                                        <p:cTn id="3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additive="base">
                                        <p:cTn id="4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2B3A9-AE4A-45A3-A24A-A807C9BD3BD5}"/>
              </a:ext>
            </a:extLst>
          </p:cNvPr>
          <p:cNvSpPr>
            <a:spLocks noGrp="1"/>
          </p:cNvSpPr>
          <p:nvPr>
            <p:ph type="title"/>
          </p:nvPr>
        </p:nvSpPr>
        <p:spPr>
          <a:xfrm>
            <a:off x="913775" y="537882"/>
            <a:ext cx="10364451" cy="820271"/>
          </a:xfrm>
        </p:spPr>
        <p:txBody>
          <a:bodyPr/>
          <a:lstStyle/>
          <a:p>
            <a:pPr algn="ctr" rtl="1"/>
            <a:r>
              <a:rPr lang="fa-IR" dirty="0">
                <a:cs typeface="B Titr" panose="00000700000000000000" pitchFamily="2" charset="-78"/>
              </a:rPr>
              <a:t>تحلیل قسمت‌های مختلف نتیجه جستجو</a:t>
            </a:r>
            <a:endParaRPr lang="en-US" dirty="0">
              <a:cs typeface="B Titr" panose="00000700000000000000" pitchFamily="2" charset="-78"/>
            </a:endParaRPr>
          </a:p>
        </p:txBody>
      </p:sp>
      <p:pic>
        <p:nvPicPr>
          <p:cNvPr id="5" name="Content Placeholder 4">
            <a:extLst>
              <a:ext uri="{FF2B5EF4-FFF2-40B4-BE49-F238E27FC236}">
                <a16:creationId xmlns:a16="http://schemas.microsoft.com/office/drawing/2014/main" id="{34107C0B-9388-485D-A86B-FE28A156C665}"/>
              </a:ext>
            </a:extLst>
          </p:cNvPr>
          <p:cNvPicPr>
            <a:picLocks noGrp="1" noChangeAspect="1"/>
          </p:cNvPicPr>
          <p:nvPr>
            <p:ph sz="quarter" idx="13"/>
          </p:nvPr>
        </p:nvPicPr>
        <p:blipFill>
          <a:blip r:embed="rId2"/>
          <a:stretch>
            <a:fillRect/>
          </a:stretch>
        </p:blipFill>
        <p:spPr>
          <a:xfrm>
            <a:off x="278063" y="1281731"/>
            <a:ext cx="8695449" cy="4275020"/>
          </a:xfrm>
        </p:spPr>
      </p:pic>
      <p:sp>
        <p:nvSpPr>
          <p:cNvPr id="6" name="TextBox 5">
            <a:extLst>
              <a:ext uri="{FF2B5EF4-FFF2-40B4-BE49-F238E27FC236}">
                <a16:creationId xmlns:a16="http://schemas.microsoft.com/office/drawing/2014/main" id="{7EE42F20-C26B-41B7-B8A7-FEF53E6DD767}"/>
              </a:ext>
            </a:extLst>
          </p:cNvPr>
          <p:cNvSpPr txBox="1"/>
          <p:nvPr/>
        </p:nvSpPr>
        <p:spPr>
          <a:xfrm>
            <a:off x="2286000" y="1827019"/>
            <a:ext cx="1398494" cy="369332"/>
          </a:xfrm>
          <a:prstGeom prst="rect">
            <a:avLst/>
          </a:prstGeom>
          <a:noFill/>
          <a:ln>
            <a:solidFill>
              <a:schemeClr val="accent5"/>
            </a:solidFill>
          </a:ln>
        </p:spPr>
        <p:txBody>
          <a:bodyPr wrap="square" rtlCol="0">
            <a:spAutoFit/>
          </a:bodyPr>
          <a:lstStyle/>
          <a:p>
            <a:endParaRPr lang="en-US" dirty="0"/>
          </a:p>
        </p:txBody>
      </p:sp>
      <p:sp>
        <p:nvSpPr>
          <p:cNvPr id="7" name="TextBox 6">
            <a:extLst>
              <a:ext uri="{FF2B5EF4-FFF2-40B4-BE49-F238E27FC236}">
                <a16:creationId xmlns:a16="http://schemas.microsoft.com/office/drawing/2014/main" id="{54D2B482-ABF3-4D81-ACB9-BD141B6A07A2}"/>
              </a:ext>
            </a:extLst>
          </p:cNvPr>
          <p:cNvSpPr txBox="1"/>
          <p:nvPr/>
        </p:nvSpPr>
        <p:spPr>
          <a:xfrm>
            <a:off x="2286000" y="1281731"/>
            <a:ext cx="4155141" cy="537882"/>
          </a:xfrm>
          <a:prstGeom prst="rect">
            <a:avLst/>
          </a:prstGeom>
          <a:noFill/>
          <a:ln>
            <a:solidFill>
              <a:schemeClr val="accent5">
                <a:lumMod val="75000"/>
              </a:schemeClr>
            </a:solidFill>
          </a:ln>
        </p:spPr>
        <p:txBody>
          <a:bodyPr wrap="square" rtlCol="0">
            <a:spAutoFit/>
          </a:bodyPr>
          <a:lstStyle/>
          <a:p>
            <a:endParaRPr lang="en-US" dirty="0"/>
          </a:p>
        </p:txBody>
      </p:sp>
      <p:sp>
        <p:nvSpPr>
          <p:cNvPr id="8" name="TextBox 7">
            <a:extLst>
              <a:ext uri="{FF2B5EF4-FFF2-40B4-BE49-F238E27FC236}">
                <a16:creationId xmlns:a16="http://schemas.microsoft.com/office/drawing/2014/main" id="{3B3B915C-E9A6-41A3-A46C-7833EF94F6B7}"/>
              </a:ext>
            </a:extLst>
          </p:cNvPr>
          <p:cNvSpPr txBox="1"/>
          <p:nvPr/>
        </p:nvSpPr>
        <p:spPr>
          <a:xfrm>
            <a:off x="6441141" y="1389528"/>
            <a:ext cx="1264024" cy="369332"/>
          </a:xfrm>
          <a:prstGeom prst="rect">
            <a:avLst/>
          </a:prstGeom>
          <a:noFill/>
        </p:spPr>
        <p:txBody>
          <a:bodyPr wrap="square" rtlCol="0">
            <a:spAutoFit/>
          </a:bodyPr>
          <a:lstStyle/>
          <a:p>
            <a:r>
              <a:rPr lang="fa-IR" dirty="0">
                <a:solidFill>
                  <a:srgbClr val="FF0000"/>
                </a:solidFill>
                <a:cs typeface="B Nazanin" panose="00000400000000000000" pitchFamily="2" charset="-78"/>
              </a:rPr>
              <a:t>فرمول جستجو</a:t>
            </a:r>
            <a:endParaRPr lang="en-US" dirty="0">
              <a:solidFill>
                <a:srgbClr val="FF0000"/>
              </a:solidFill>
              <a:cs typeface="B Nazanin" panose="00000400000000000000" pitchFamily="2" charset="-78"/>
            </a:endParaRPr>
          </a:p>
        </p:txBody>
      </p:sp>
      <p:sp>
        <p:nvSpPr>
          <p:cNvPr id="9" name="TextBox 8">
            <a:extLst>
              <a:ext uri="{FF2B5EF4-FFF2-40B4-BE49-F238E27FC236}">
                <a16:creationId xmlns:a16="http://schemas.microsoft.com/office/drawing/2014/main" id="{D368AE4E-7304-4A19-A83D-DC5B3479CDF2}"/>
              </a:ext>
            </a:extLst>
          </p:cNvPr>
          <p:cNvSpPr txBox="1"/>
          <p:nvPr/>
        </p:nvSpPr>
        <p:spPr>
          <a:xfrm>
            <a:off x="3745005" y="1872031"/>
            <a:ext cx="1237129" cy="369332"/>
          </a:xfrm>
          <a:prstGeom prst="rect">
            <a:avLst/>
          </a:prstGeom>
          <a:noFill/>
        </p:spPr>
        <p:txBody>
          <a:bodyPr wrap="square" rtlCol="0">
            <a:spAutoFit/>
          </a:bodyPr>
          <a:lstStyle/>
          <a:p>
            <a:r>
              <a:rPr lang="fa-IR" dirty="0">
                <a:solidFill>
                  <a:srgbClr val="FF0000"/>
                </a:solidFill>
                <a:cs typeface="B Nazanin" panose="00000400000000000000" pitchFamily="2" charset="-78"/>
              </a:rPr>
              <a:t>تعداد نتایج</a:t>
            </a:r>
            <a:endParaRPr lang="en-US" dirty="0">
              <a:solidFill>
                <a:srgbClr val="FF0000"/>
              </a:solidFill>
              <a:cs typeface="B Nazanin" panose="00000400000000000000" pitchFamily="2" charset="-78"/>
            </a:endParaRPr>
          </a:p>
        </p:txBody>
      </p:sp>
      <p:cxnSp>
        <p:nvCxnSpPr>
          <p:cNvPr id="11" name="Straight Arrow Connector 10">
            <a:extLst>
              <a:ext uri="{FF2B5EF4-FFF2-40B4-BE49-F238E27FC236}">
                <a16:creationId xmlns:a16="http://schemas.microsoft.com/office/drawing/2014/main" id="{E047A57F-5229-46DA-B080-6DEB618E1D4F}"/>
              </a:ext>
            </a:extLst>
          </p:cNvPr>
          <p:cNvCxnSpPr/>
          <p:nvPr/>
        </p:nvCxnSpPr>
        <p:spPr>
          <a:xfrm flipH="1">
            <a:off x="7987553" y="2623100"/>
            <a:ext cx="363071" cy="0"/>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3" name="Straight Arrow Connector 12">
            <a:extLst>
              <a:ext uri="{FF2B5EF4-FFF2-40B4-BE49-F238E27FC236}">
                <a16:creationId xmlns:a16="http://schemas.microsoft.com/office/drawing/2014/main" id="{ADE633CB-B312-40EE-9A22-5F7CC28E95AC}"/>
              </a:ext>
            </a:extLst>
          </p:cNvPr>
          <p:cNvCxnSpPr/>
          <p:nvPr/>
        </p:nvCxnSpPr>
        <p:spPr>
          <a:xfrm flipH="1">
            <a:off x="7490012" y="3039035"/>
            <a:ext cx="497541" cy="0"/>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Box 13">
            <a:extLst>
              <a:ext uri="{FF2B5EF4-FFF2-40B4-BE49-F238E27FC236}">
                <a16:creationId xmlns:a16="http://schemas.microsoft.com/office/drawing/2014/main" id="{1580AB89-E591-4AE6-A0F6-76D269D2C487}"/>
              </a:ext>
            </a:extLst>
          </p:cNvPr>
          <p:cNvSpPr txBox="1"/>
          <p:nvPr/>
        </p:nvSpPr>
        <p:spPr>
          <a:xfrm>
            <a:off x="8169088" y="2322969"/>
            <a:ext cx="322729" cy="369332"/>
          </a:xfrm>
          <a:prstGeom prst="rect">
            <a:avLst/>
          </a:prstGeom>
          <a:noFill/>
        </p:spPr>
        <p:txBody>
          <a:bodyPr wrap="square" rtlCol="0">
            <a:spAutoFit/>
          </a:bodyPr>
          <a:lstStyle/>
          <a:p>
            <a:r>
              <a:rPr lang="fa-IR" dirty="0">
                <a:solidFill>
                  <a:srgbClr val="FF0000"/>
                </a:solidFill>
                <a:cs typeface="B Nazanin" panose="00000400000000000000" pitchFamily="2" charset="-78"/>
              </a:rPr>
              <a:t>1</a:t>
            </a:r>
            <a:endParaRPr lang="en-US" dirty="0">
              <a:solidFill>
                <a:srgbClr val="FF0000"/>
              </a:solidFill>
              <a:cs typeface="B Nazanin" panose="00000400000000000000" pitchFamily="2" charset="-78"/>
            </a:endParaRPr>
          </a:p>
        </p:txBody>
      </p:sp>
      <p:sp>
        <p:nvSpPr>
          <p:cNvPr id="15" name="TextBox 14">
            <a:extLst>
              <a:ext uri="{FF2B5EF4-FFF2-40B4-BE49-F238E27FC236}">
                <a16:creationId xmlns:a16="http://schemas.microsoft.com/office/drawing/2014/main" id="{03D5F933-F878-4208-BD5E-C10B73119583}"/>
              </a:ext>
            </a:extLst>
          </p:cNvPr>
          <p:cNvSpPr txBox="1"/>
          <p:nvPr/>
        </p:nvSpPr>
        <p:spPr>
          <a:xfrm>
            <a:off x="7654739" y="2785727"/>
            <a:ext cx="282388" cy="369332"/>
          </a:xfrm>
          <a:prstGeom prst="rect">
            <a:avLst/>
          </a:prstGeom>
          <a:noFill/>
        </p:spPr>
        <p:txBody>
          <a:bodyPr wrap="square" rtlCol="0">
            <a:spAutoFit/>
          </a:bodyPr>
          <a:lstStyle/>
          <a:p>
            <a:r>
              <a:rPr lang="fa-IR" dirty="0">
                <a:solidFill>
                  <a:srgbClr val="FF0000"/>
                </a:solidFill>
                <a:cs typeface="B Nazanin" panose="00000400000000000000" pitchFamily="2" charset="-78"/>
              </a:rPr>
              <a:t>2</a:t>
            </a:r>
            <a:endParaRPr lang="en-US" dirty="0">
              <a:solidFill>
                <a:srgbClr val="FF0000"/>
              </a:solidFill>
              <a:cs typeface="B Nazanin" panose="00000400000000000000" pitchFamily="2" charset="-78"/>
            </a:endParaRPr>
          </a:p>
        </p:txBody>
      </p:sp>
      <p:cxnSp>
        <p:nvCxnSpPr>
          <p:cNvPr id="17" name="Straight Arrow Connector 16">
            <a:extLst>
              <a:ext uri="{FF2B5EF4-FFF2-40B4-BE49-F238E27FC236}">
                <a16:creationId xmlns:a16="http://schemas.microsoft.com/office/drawing/2014/main" id="{1C128A7A-06E5-453A-BF33-4C77096EA251}"/>
              </a:ext>
            </a:extLst>
          </p:cNvPr>
          <p:cNvCxnSpPr/>
          <p:nvPr/>
        </p:nvCxnSpPr>
        <p:spPr>
          <a:xfrm flipH="1">
            <a:off x="7705165" y="3254188"/>
            <a:ext cx="463923" cy="0"/>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8" name="TextBox 17">
            <a:extLst>
              <a:ext uri="{FF2B5EF4-FFF2-40B4-BE49-F238E27FC236}">
                <a16:creationId xmlns:a16="http://schemas.microsoft.com/office/drawing/2014/main" id="{F651FFC5-6750-4779-9119-31577EBDB9BC}"/>
              </a:ext>
            </a:extLst>
          </p:cNvPr>
          <p:cNvSpPr txBox="1"/>
          <p:nvPr/>
        </p:nvSpPr>
        <p:spPr>
          <a:xfrm>
            <a:off x="7987553" y="3039035"/>
            <a:ext cx="282388" cy="369332"/>
          </a:xfrm>
          <a:prstGeom prst="rect">
            <a:avLst/>
          </a:prstGeom>
          <a:noFill/>
        </p:spPr>
        <p:txBody>
          <a:bodyPr wrap="square" rtlCol="0">
            <a:spAutoFit/>
          </a:bodyPr>
          <a:lstStyle/>
          <a:p>
            <a:r>
              <a:rPr lang="fa-IR" dirty="0">
                <a:solidFill>
                  <a:srgbClr val="FF0000"/>
                </a:solidFill>
                <a:cs typeface="B Nazanin" panose="00000400000000000000" pitchFamily="2" charset="-78"/>
              </a:rPr>
              <a:t>3</a:t>
            </a:r>
            <a:endParaRPr lang="en-US" dirty="0">
              <a:solidFill>
                <a:srgbClr val="FF0000"/>
              </a:solidFill>
              <a:cs typeface="B Nazanin" panose="00000400000000000000" pitchFamily="2" charset="-78"/>
            </a:endParaRPr>
          </a:p>
        </p:txBody>
      </p:sp>
      <p:cxnSp>
        <p:nvCxnSpPr>
          <p:cNvPr id="20" name="Straight Arrow Connector 19">
            <a:extLst>
              <a:ext uri="{FF2B5EF4-FFF2-40B4-BE49-F238E27FC236}">
                <a16:creationId xmlns:a16="http://schemas.microsoft.com/office/drawing/2014/main" id="{A37CCCAD-4106-48B5-8D7C-770F89830B28}"/>
              </a:ext>
            </a:extLst>
          </p:cNvPr>
          <p:cNvCxnSpPr>
            <a:cxnSpLocks/>
          </p:cNvCxnSpPr>
          <p:nvPr/>
        </p:nvCxnSpPr>
        <p:spPr>
          <a:xfrm flipV="1">
            <a:off x="2581835" y="3671048"/>
            <a:ext cx="0" cy="309281"/>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3" name="TextBox 22">
            <a:extLst>
              <a:ext uri="{FF2B5EF4-FFF2-40B4-BE49-F238E27FC236}">
                <a16:creationId xmlns:a16="http://schemas.microsoft.com/office/drawing/2014/main" id="{E4505A0B-0ACA-4EF9-82CC-DE8C699DFC21}"/>
              </a:ext>
            </a:extLst>
          </p:cNvPr>
          <p:cNvSpPr txBox="1"/>
          <p:nvPr/>
        </p:nvSpPr>
        <p:spPr>
          <a:xfrm>
            <a:off x="2286003" y="3691885"/>
            <a:ext cx="295832" cy="369332"/>
          </a:xfrm>
          <a:prstGeom prst="rect">
            <a:avLst/>
          </a:prstGeom>
          <a:noFill/>
        </p:spPr>
        <p:txBody>
          <a:bodyPr wrap="square" rtlCol="0">
            <a:spAutoFit/>
          </a:bodyPr>
          <a:lstStyle/>
          <a:p>
            <a:r>
              <a:rPr lang="fa-IR" dirty="0">
                <a:solidFill>
                  <a:srgbClr val="FF0000"/>
                </a:solidFill>
                <a:cs typeface="B Nazanin" panose="00000400000000000000" pitchFamily="2" charset="-78"/>
              </a:rPr>
              <a:t>4</a:t>
            </a:r>
            <a:endParaRPr lang="en-US" dirty="0">
              <a:solidFill>
                <a:srgbClr val="FF0000"/>
              </a:solidFill>
              <a:cs typeface="B Nazanin" panose="00000400000000000000" pitchFamily="2" charset="-78"/>
            </a:endParaRPr>
          </a:p>
        </p:txBody>
      </p:sp>
      <p:cxnSp>
        <p:nvCxnSpPr>
          <p:cNvPr id="25" name="Straight Arrow Connector 24">
            <a:extLst>
              <a:ext uri="{FF2B5EF4-FFF2-40B4-BE49-F238E27FC236}">
                <a16:creationId xmlns:a16="http://schemas.microsoft.com/office/drawing/2014/main" id="{214A30D6-AD16-448B-B836-D1FFC7A5B6A3}"/>
              </a:ext>
            </a:extLst>
          </p:cNvPr>
          <p:cNvCxnSpPr>
            <a:cxnSpLocks/>
          </p:cNvCxnSpPr>
          <p:nvPr/>
        </p:nvCxnSpPr>
        <p:spPr>
          <a:xfrm flipV="1">
            <a:off x="3227294" y="3691886"/>
            <a:ext cx="0" cy="288443"/>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7" name="TextBox 26">
            <a:extLst>
              <a:ext uri="{FF2B5EF4-FFF2-40B4-BE49-F238E27FC236}">
                <a16:creationId xmlns:a16="http://schemas.microsoft.com/office/drawing/2014/main" id="{A0F701F0-61DB-407B-892E-CA45AC30AA08}"/>
              </a:ext>
            </a:extLst>
          </p:cNvPr>
          <p:cNvSpPr txBox="1"/>
          <p:nvPr/>
        </p:nvSpPr>
        <p:spPr>
          <a:xfrm>
            <a:off x="2958349" y="3637637"/>
            <a:ext cx="215149" cy="369332"/>
          </a:xfrm>
          <a:prstGeom prst="rect">
            <a:avLst/>
          </a:prstGeom>
          <a:noFill/>
        </p:spPr>
        <p:txBody>
          <a:bodyPr wrap="square" rtlCol="0">
            <a:spAutoFit/>
          </a:bodyPr>
          <a:lstStyle/>
          <a:p>
            <a:r>
              <a:rPr lang="fa-IR" dirty="0">
                <a:solidFill>
                  <a:srgbClr val="FF0000"/>
                </a:solidFill>
                <a:cs typeface="B Nazanin" panose="00000400000000000000" pitchFamily="2" charset="-78"/>
              </a:rPr>
              <a:t>5</a:t>
            </a:r>
            <a:endParaRPr lang="en-US" dirty="0">
              <a:solidFill>
                <a:srgbClr val="FF0000"/>
              </a:solidFill>
              <a:cs typeface="B Nazanin" panose="00000400000000000000" pitchFamily="2" charset="-78"/>
            </a:endParaRPr>
          </a:p>
        </p:txBody>
      </p:sp>
      <p:cxnSp>
        <p:nvCxnSpPr>
          <p:cNvPr id="29" name="Straight Arrow Connector 28">
            <a:extLst>
              <a:ext uri="{FF2B5EF4-FFF2-40B4-BE49-F238E27FC236}">
                <a16:creationId xmlns:a16="http://schemas.microsoft.com/office/drawing/2014/main" id="{65E588A3-970E-4280-A5A0-B00697D62C1F}"/>
              </a:ext>
            </a:extLst>
          </p:cNvPr>
          <p:cNvCxnSpPr>
            <a:cxnSpLocks/>
          </p:cNvCxnSpPr>
          <p:nvPr/>
        </p:nvCxnSpPr>
        <p:spPr>
          <a:xfrm flipV="1">
            <a:off x="3899647" y="3637637"/>
            <a:ext cx="0" cy="369332"/>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1" name="TextBox 30">
            <a:extLst>
              <a:ext uri="{FF2B5EF4-FFF2-40B4-BE49-F238E27FC236}">
                <a16:creationId xmlns:a16="http://schemas.microsoft.com/office/drawing/2014/main" id="{D29287B6-AB19-4EF7-A941-FA96190B53D9}"/>
              </a:ext>
            </a:extLst>
          </p:cNvPr>
          <p:cNvSpPr txBox="1"/>
          <p:nvPr/>
        </p:nvSpPr>
        <p:spPr>
          <a:xfrm>
            <a:off x="3640064" y="3637637"/>
            <a:ext cx="215148" cy="369332"/>
          </a:xfrm>
          <a:prstGeom prst="rect">
            <a:avLst/>
          </a:prstGeom>
          <a:noFill/>
        </p:spPr>
        <p:txBody>
          <a:bodyPr wrap="square" rtlCol="0">
            <a:spAutoFit/>
          </a:bodyPr>
          <a:lstStyle/>
          <a:p>
            <a:r>
              <a:rPr lang="fa-IR" dirty="0">
                <a:solidFill>
                  <a:srgbClr val="FF0000"/>
                </a:solidFill>
                <a:cs typeface="B Nazanin" panose="00000400000000000000" pitchFamily="2" charset="-78"/>
              </a:rPr>
              <a:t>6</a:t>
            </a:r>
            <a:endParaRPr lang="en-US" dirty="0">
              <a:solidFill>
                <a:srgbClr val="FF0000"/>
              </a:solidFill>
              <a:cs typeface="B Nazanin" panose="00000400000000000000" pitchFamily="2" charset="-78"/>
            </a:endParaRPr>
          </a:p>
        </p:txBody>
      </p:sp>
      <p:cxnSp>
        <p:nvCxnSpPr>
          <p:cNvPr id="36" name="Straight Arrow Connector 35">
            <a:extLst>
              <a:ext uri="{FF2B5EF4-FFF2-40B4-BE49-F238E27FC236}">
                <a16:creationId xmlns:a16="http://schemas.microsoft.com/office/drawing/2014/main" id="{62EBB5E7-B82B-4F73-9132-80A7A8F651F4}"/>
              </a:ext>
            </a:extLst>
          </p:cNvPr>
          <p:cNvCxnSpPr>
            <a:cxnSpLocks/>
          </p:cNvCxnSpPr>
          <p:nvPr/>
        </p:nvCxnSpPr>
        <p:spPr>
          <a:xfrm flipV="1">
            <a:off x="4625788" y="3637637"/>
            <a:ext cx="0" cy="342692"/>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9" name="TextBox 38">
            <a:extLst>
              <a:ext uri="{FF2B5EF4-FFF2-40B4-BE49-F238E27FC236}">
                <a16:creationId xmlns:a16="http://schemas.microsoft.com/office/drawing/2014/main" id="{1C1FC67C-BA1E-43A1-9DA1-B813498017EC}"/>
              </a:ext>
            </a:extLst>
          </p:cNvPr>
          <p:cNvSpPr txBox="1"/>
          <p:nvPr/>
        </p:nvSpPr>
        <p:spPr>
          <a:xfrm>
            <a:off x="4341000" y="3691885"/>
            <a:ext cx="200011" cy="369332"/>
          </a:xfrm>
          <a:prstGeom prst="rect">
            <a:avLst/>
          </a:prstGeom>
          <a:noFill/>
        </p:spPr>
        <p:txBody>
          <a:bodyPr wrap="square" rtlCol="0">
            <a:spAutoFit/>
          </a:bodyPr>
          <a:lstStyle/>
          <a:p>
            <a:r>
              <a:rPr lang="fa-IR" dirty="0">
                <a:solidFill>
                  <a:srgbClr val="FF0000"/>
                </a:solidFill>
                <a:cs typeface="B Nazanin" panose="00000400000000000000" pitchFamily="2" charset="-78"/>
              </a:rPr>
              <a:t>7</a:t>
            </a:r>
            <a:endParaRPr lang="en-US" dirty="0">
              <a:solidFill>
                <a:srgbClr val="FF0000"/>
              </a:solidFill>
              <a:cs typeface="B Nazanin" panose="00000400000000000000" pitchFamily="2" charset="-78"/>
            </a:endParaRPr>
          </a:p>
        </p:txBody>
      </p:sp>
      <p:cxnSp>
        <p:nvCxnSpPr>
          <p:cNvPr id="41" name="Straight Arrow Connector 40">
            <a:extLst>
              <a:ext uri="{FF2B5EF4-FFF2-40B4-BE49-F238E27FC236}">
                <a16:creationId xmlns:a16="http://schemas.microsoft.com/office/drawing/2014/main" id="{2D793619-9840-4205-9CFA-5DCF2FE6FA98}"/>
              </a:ext>
            </a:extLst>
          </p:cNvPr>
          <p:cNvCxnSpPr>
            <a:cxnSpLocks/>
          </p:cNvCxnSpPr>
          <p:nvPr/>
        </p:nvCxnSpPr>
        <p:spPr>
          <a:xfrm flipH="1" flipV="1">
            <a:off x="5553634" y="3637637"/>
            <a:ext cx="1" cy="342694"/>
          </a:xfrm>
          <a:prstGeom prst="straightConnector1">
            <a:avLst/>
          </a:prstGeom>
          <a:ln w="3810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43" name="TextBox 42">
            <a:extLst>
              <a:ext uri="{FF2B5EF4-FFF2-40B4-BE49-F238E27FC236}">
                <a16:creationId xmlns:a16="http://schemas.microsoft.com/office/drawing/2014/main" id="{82EDAEE4-67E2-4F03-AEDF-D8E1BEC82A51}"/>
              </a:ext>
            </a:extLst>
          </p:cNvPr>
          <p:cNvSpPr txBox="1"/>
          <p:nvPr/>
        </p:nvSpPr>
        <p:spPr>
          <a:xfrm>
            <a:off x="5311588" y="3691885"/>
            <a:ext cx="242046" cy="369332"/>
          </a:xfrm>
          <a:prstGeom prst="rect">
            <a:avLst/>
          </a:prstGeom>
          <a:noFill/>
        </p:spPr>
        <p:txBody>
          <a:bodyPr wrap="square" rtlCol="0">
            <a:spAutoFit/>
          </a:bodyPr>
          <a:lstStyle/>
          <a:p>
            <a:r>
              <a:rPr lang="fa-IR" dirty="0">
                <a:solidFill>
                  <a:srgbClr val="FF0000"/>
                </a:solidFill>
                <a:cs typeface="B Nazanin" panose="00000400000000000000" pitchFamily="2" charset="-78"/>
              </a:rPr>
              <a:t>8</a:t>
            </a:r>
            <a:endParaRPr lang="en-US" dirty="0">
              <a:solidFill>
                <a:srgbClr val="FF0000"/>
              </a:solidFill>
              <a:cs typeface="B Nazanin" panose="00000400000000000000" pitchFamily="2" charset="-78"/>
            </a:endParaRPr>
          </a:p>
        </p:txBody>
      </p:sp>
      <p:sp>
        <p:nvSpPr>
          <p:cNvPr id="44" name="TextBox 43">
            <a:extLst>
              <a:ext uri="{FF2B5EF4-FFF2-40B4-BE49-F238E27FC236}">
                <a16:creationId xmlns:a16="http://schemas.microsoft.com/office/drawing/2014/main" id="{4DD06F31-0452-4575-A777-274B1191D5A9}"/>
              </a:ext>
            </a:extLst>
          </p:cNvPr>
          <p:cNvSpPr txBox="1"/>
          <p:nvPr/>
        </p:nvSpPr>
        <p:spPr>
          <a:xfrm>
            <a:off x="8966788" y="739588"/>
            <a:ext cx="3037568" cy="5078313"/>
          </a:xfrm>
          <a:prstGeom prst="rect">
            <a:avLst/>
          </a:prstGeom>
          <a:noFill/>
        </p:spPr>
        <p:txBody>
          <a:bodyPr wrap="square" rtlCol="0">
            <a:spAutoFit/>
          </a:bodyPr>
          <a:lstStyle/>
          <a:p>
            <a:pPr algn="r" rtl="1"/>
            <a:r>
              <a:rPr lang="fa-IR" dirty="0">
                <a:cs typeface="B Nazanin" panose="00000400000000000000" pitchFamily="2" charset="-78"/>
              </a:rPr>
              <a:t>1-</a:t>
            </a:r>
            <a:r>
              <a:rPr lang="fa-IR" b="0" i="0" dirty="0">
                <a:solidFill>
                  <a:srgbClr val="222222"/>
                </a:solidFill>
                <a:effectLst/>
                <a:latin typeface="-apple-system"/>
                <a:cs typeface="B Nazanin" panose="00000400000000000000" pitchFamily="2" charset="-78"/>
              </a:rPr>
              <a:t>عنوان منبع پژوهشی</a:t>
            </a:r>
          </a:p>
          <a:p>
            <a:pPr algn="r" rtl="1"/>
            <a:r>
              <a:rPr lang="fa-IR" dirty="0">
                <a:cs typeface="B Nazanin" panose="00000400000000000000" pitchFamily="2" charset="-78"/>
              </a:rPr>
              <a:t/>
            </a:r>
            <a:br>
              <a:rPr lang="fa-IR" dirty="0">
                <a:cs typeface="B Nazanin" panose="00000400000000000000" pitchFamily="2" charset="-78"/>
              </a:rPr>
            </a:br>
            <a:r>
              <a:rPr lang="fa-IR" b="0" i="0" dirty="0">
                <a:solidFill>
                  <a:srgbClr val="222222"/>
                </a:solidFill>
                <a:effectLst/>
                <a:latin typeface="-apple-system"/>
                <a:cs typeface="B Nazanin" panose="00000400000000000000" pitchFamily="2" charset="-78"/>
              </a:rPr>
              <a:t>2: شامل چهار بخش (به ترتیب از چپ به راست) نام نویسنده (ها)، محل نشر (مجله/کتاب/ کنفرانس و …)، سال نشر، ناشر</a:t>
            </a:r>
          </a:p>
          <a:p>
            <a:pPr algn="r" rtl="1"/>
            <a:r>
              <a:rPr lang="fa-IR" dirty="0">
                <a:cs typeface="B Nazanin" panose="00000400000000000000" pitchFamily="2" charset="-78"/>
              </a:rPr>
              <a:t/>
            </a:r>
            <a:br>
              <a:rPr lang="fa-IR" dirty="0">
                <a:cs typeface="B Nazanin" panose="00000400000000000000" pitchFamily="2" charset="-78"/>
              </a:rPr>
            </a:br>
            <a:r>
              <a:rPr lang="fa-IR" b="0" i="0" dirty="0">
                <a:solidFill>
                  <a:srgbClr val="222222"/>
                </a:solidFill>
                <a:effectLst/>
                <a:latin typeface="-apple-system"/>
                <a:cs typeface="B Nazanin" panose="00000400000000000000" pitchFamily="2" charset="-78"/>
              </a:rPr>
              <a:t>3: چکیده‌ای از منبع</a:t>
            </a:r>
          </a:p>
          <a:p>
            <a:pPr algn="r" rtl="1"/>
            <a:endParaRPr lang="fa-IR" b="0" i="0" dirty="0">
              <a:solidFill>
                <a:srgbClr val="222222"/>
              </a:solidFill>
              <a:effectLst/>
              <a:latin typeface="-apple-system"/>
              <a:cs typeface="B Nazanin" panose="00000400000000000000" pitchFamily="2" charset="-78"/>
            </a:endParaRPr>
          </a:p>
          <a:p>
            <a:pPr algn="r" rtl="1"/>
            <a:r>
              <a:rPr lang="fa-IR" dirty="0">
                <a:solidFill>
                  <a:srgbClr val="222222"/>
                </a:solidFill>
                <a:latin typeface="-apple-system"/>
                <a:cs typeface="B Nazanin" panose="00000400000000000000" pitchFamily="2" charset="-78"/>
              </a:rPr>
              <a:t>4- سیو کردن منبع در کتابخانه شخصی(وقتی که با اکانت جیمیل وارد شوید این امکان فعال است).</a:t>
            </a:r>
          </a:p>
          <a:p>
            <a:pPr algn="r" rtl="1"/>
            <a:endParaRPr lang="fa-IR" dirty="0">
              <a:solidFill>
                <a:srgbClr val="222222"/>
              </a:solidFill>
              <a:latin typeface="-apple-system"/>
              <a:cs typeface="B Nazanin" panose="00000400000000000000" pitchFamily="2" charset="-78"/>
            </a:endParaRPr>
          </a:p>
          <a:p>
            <a:pPr algn="r" rtl="1"/>
            <a:r>
              <a:rPr lang="fa-IR" b="0" i="0" dirty="0">
                <a:solidFill>
                  <a:srgbClr val="222222"/>
                </a:solidFill>
                <a:effectLst/>
                <a:latin typeface="-apple-system"/>
                <a:cs typeface="B Nazanin" panose="00000400000000000000" pitchFamily="2" charset="-78"/>
              </a:rPr>
              <a:t>5- استناد به 5 استایل مختلف در اینجا نمایش داده می‎‌شود. امکان دریافت خروجی برای نرم‌افزارهای مدیریت استناددهی نیز از اینجا میسر است.</a:t>
            </a:r>
          </a:p>
          <a:p>
            <a:pPr algn="r" rtl="1"/>
            <a:endParaRPr lang="en-US" dirty="0">
              <a:cs typeface="B Nazanin" panose="00000400000000000000" pitchFamily="2" charset="-78"/>
            </a:endParaRPr>
          </a:p>
        </p:txBody>
      </p:sp>
      <p:sp>
        <p:nvSpPr>
          <p:cNvPr id="45" name="TextBox 44">
            <a:extLst>
              <a:ext uri="{FF2B5EF4-FFF2-40B4-BE49-F238E27FC236}">
                <a16:creationId xmlns:a16="http://schemas.microsoft.com/office/drawing/2014/main" id="{A908F256-75DF-48FC-91EF-DEBF4DE9B3F6}"/>
              </a:ext>
            </a:extLst>
          </p:cNvPr>
          <p:cNvSpPr txBox="1"/>
          <p:nvPr/>
        </p:nvSpPr>
        <p:spPr>
          <a:xfrm>
            <a:off x="913776" y="5741637"/>
            <a:ext cx="3037568" cy="923330"/>
          </a:xfrm>
          <a:prstGeom prst="rect">
            <a:avLst/>
          </a:prstGeom>
          <a:noFill/>
        </p:spPr>
        <p:txBody>
          <a:bodyPr wrap="square" rtlCol="0">
            <a:spAutoFit/>
          </a:bodyPr>
          <a:lstStyle/>
          <a:p>
            <a:pPr algn="r" rtl="1"/>
            <a:r>
              <a:rPr lang="fa-IR" dirty="0">
                <a:cs typeface="B Nazanin" panose="00000400000000000000" pitchFamily="2" charset="-78"/>
              </a:rPr>
              <a:t>7-</a:t>
            </a:r>
            <a:r>
              <a:rPr lang="fa-IR" b="0" i="0" dirty="0">
                <a:solidFill>
                  <a:srgbClr val="222222"/>
                </a:solidFill>
                <a:effectLst/>
                <a:latin typeface="-apple-system"/>
                <a:cs typeface="B Nazanin" panose="00000400000000000000" pitchFamily="2" charset="-78"/>
              </a:rPr>
              <a:t>منابع مرتبط با منبع مربوطه</a:t>
            </a:r>
          </a:p>
          <a:p>
            <a:pPr algn="r" rtl="1"/>
            <a:r>
              <a:rPr lang="fa-IR" dirty="0">
                <a:solidFill>
                  <a:srgbClr val="222222"/>
                </a:solidFill>
                <a:latin typeface="-apple-system"/>
                <a:cs typeface="B Nazanin" panose="00000400000000000000" pitchFamily="2" charset="-78"/>
              </a:rPr>
              <a:t>8- </a:t>
            </a:r>
            <a:r>
              <a:rPr lang="fa-IR" b="0" i="0" dirty="0">
                <a:solidFill>
                  <a:srgbClr val="222222"/>
                </a:solidFill>
                <a:effectLst/>
                <a:latin typeface="-apple-system"/>
                <a:cs typeface="B Nazanin" panose="00000400000000000000" pitchFamily="2" charset="-78"/>
              </a:rPr>
              <a:t>نمایش ویرایش‌های مختلف از منبع مربوطه</a:t>
            </a:r>
            <a:endParaRPr lang="en-US" dirty="0">
              <a:cs typeface="B Nazanin" panose="00000400000000000000" pitchFamily="2" charset="-78"/>
            </a:endParaRPr>
          </a:p>
        </p:txBody>
      </p:sp>
      <p:sp>
        <p:nvSpPr>
          <p:cNvPr id="46" name="TextBox 45">
            <a:extLst>
              <a:ext uri="{FF2B5EF4-FFF2-40B4-BE49-F238E27FC236}">
                <a16:creationId xmlns:a16="http://schemas.microsoft.com/office/drawing/2014/main" id="{F48F4EBF-7B4F-435C-818C-51E6324C3CCA}"/>
              </a:ext>
            </a:extLst>
          </p:cNvPr>
          <p:cNvSpPr txBox="1"/>
          <p:nvPr/>
        </p:nvSpPr>
        <p:spPr>
          <a:xfrm>
            <a:off x="4341000" y="5576269"/>
            <a:ext cx="5609824" cy="923330"/>
          </a:xfrm>
          <a:prstGeom prst="rect">
            <a:avLst/>
          </a:prstGeom>
          <a:noFill/>
        </p:spPr>
        <p:txBody>
          <a:bodyPr wrap="square" rtlCol="0">
            <a:spAutoFit/>
          </a:bodyPr>
          <a:lstStyle/>
          <a:p>
            <a:pPr algn="just" rtl="1"/>
            <a:r>
              <a:rPr lang="fa-IR" dirty="0">
                <a:cs typeface="B Nazanin" panose="00000400000000000000" pitchFamily="2" charset="-78"/>
              </a:rPr>
              <a:t>6- تعداد استنادات دریافتی منبع مربوطه که شاید بتوان این ویژگی را مهم‌ترین قابلیت گوگل اسکالردانست که با کلیک بر روی این گزینه امکان مشاهده تمامی منابعی که منبع مربوطه را به‌عنوان مرجع استفاده نموده‌اند وجود دارد.</a:t>
            </a:r>
          </a:p>
        </p:txBody>
      </p:sp>
    </p:spTree>
    <p:extLst>
      <p:ext uri="{BB962C8B-B14F-4D97-AF65-F5344CB8AC3E}">
        <p14:creationId xmlns:p14="http://schemas.microsoft.com/office/powerpoint/2010/main" val="316011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80">
                                          <p:stCondLst>
                                            <p:cond delay="0"/>
                                          </p:stCondLst>
                                        </p:cTn>
                                        <p:tgtEl>
                                          <p:spTgt spid="11"/>
                                        </p:tgtEl>
                                      </p:cBhvr>
                                    </p:animEffect>
                                    <p:anim calcmode="lin" valueType="num">
                                      <p:cBhvr>
                                        <p:cTn id="2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4" dur="26">
                                          <p:stCondLst>
                                            <p:cond delay="650"/>
                                          </p:stCondLst>
                                        </p:cTn>
                                        <p:tgtEl>
                                          <p:spTgt spid="11"/>
                                        </p:tgtEl>
                                      </p:cBhvr>
                                      <p:to x="100000" y="60000"/>
                                    </p:animScale>
                                    <p:animScale>
                                      <p:cBhvr>
                                        <p:cTn id="35" dur="166" decel="50000">
                                          <p:stCondLst>
                                            <p:cond delay="676"/>
                                          </p:stCondLst>
                                        </p:cTn>
                                        <p:tgtEl>
                                          <p:spTgt spid="11"/>
                                        </p:tgtEl>
                                      </p:cBhvr>
                                      <p:to x="100000" y="100000"/>
                                    </p:animScale>
                                    <p:animScale>
                                      <p:cBhvr>
                                        <p:cTn id="36" dur="26">
                                          <p:stCondLst>
                                            <p:cond delay="1312"/>
                                          </p:stCondLst>
                                        </p:cTn>
                                        <p:tgtEl>
                                          <p:spTgt spid="11"/>
                                        </p:tgtEl>
                                      </p:cBhvr>
                                      <p:to x="100000" y="80000"/>
                                    </p:animScale>
                                    <p:animScale>
                                      <p:cBhvr>
                                        <p:cTn id="37" dur="166" decel="50000">
                                          <p:stCondLst>
                                            <p:cond delay="1338"/>
                                          </p:stCondLst>
                                        </p:cTn>
                                        <p:tgtEl>
                                          <p:spTgt spid="11"/>
                                        </p:tgtEl>
                                      </p:cBhvr>
                                      <p:to x="100000" y="100000"/>
                                    </p:animScale>
                                    <p:animScale>
                                      <p:cBhvr>
                                        <p:cTn id="38" dur="26">
                                          <p:stCondLst>
                                            <p:cond delay="1642"/>
                                          </p:stCondLst>
                                        </p:cTn>
                                        <p:tgtEl>
                                          <p:spTgt spid="11"/>
                                        </p:tgtEl>
                                      </p:cBhvr>
                                      <p:to x="100000" y="90000"/>
                                    </p:animScale>
                                    <p:animScale>
                                      <p:cBhvr>
                                        <p:cTn id="39" dur="166" decel="50000">
                                          <p:stCondLst>
                                            <p:cond delay="1668"/>
                                          </p:stCondLst>
                                        </p:cTn>
                                        <p:tgtEl>
                                          <p:spTgt spid="11"/>
                                        </p:tgtEl>
                                      </p:cBhvr>
                                      <p:to x="100000" y="100000"/>
                                    </p:animScale>
                                    <p:animScale>
                                      <p:cBhvr>
                                        <p:cTn id="40" dur="26">
                                          <p:stCondLst>
                                            <p:cond delay="1808"/>
                                          </p:stCondLst>
                                        </p:cTn>
                                        <p:tgtEl>
                                          <p:spTgt spid="11"/>
                                        </p:tgtEl>
                                      </p:cBhvr>
                                      <p:to x="100000" y="95000"/>
                                    </p:animScale>
                                    <p:animScale>
                                      <p:cBhvr>
                                        <p:cTn id="41" dur="166" decel="50000">
                                          <p:stCondLst>
                                            <p:cond delay="1834"/>
                                          </p:stCondLst>
                                        </p:cTn>
                                        <p:tgtEl>
                                          <p:spTgt spid="11"/>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wipe(down)">
                                      <p:cBhvr>
                                        <p:cTn id="44" dur="580">
                                          <p:stCondLst>
                                            <p:cond delay="0"/>
                                          </p:stCondLst>
                                        </p:cTn>
                                        <p:tgtEl>
                                          <p:spTgt spid="14"/>
                                        </p:tgtEl>
                                      </p:cBhvr>
                                    </p:animEffect>
                                    <p:anim calcmode="lin" valueType="num">
                                      <p:cBhvr>
                                        <p:cTn id="45"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0" dur="26">
                                          <p:stCondLst>
                                            <p:cond delay="650"/>
                                          </p:stCondLst>
                                        </p:cTn>
                                        <p:tgtEl>
                                          <p:spTgt spid="14"/>
                                        </p:tgtEl>
                                      </p:cBhvr>
                                      <p:to x="100000" y="60000"/>
                                    </p:animScale>
                                    <p:animScale>
                                      <p:cBhvr>
                                        <p:cTn id="51" dur="166" decel="50000">
                                          <p:stCondLst>
                                            <p:cond delay="676"/>
                                          </p:stCondLst>
                                        </p:cTn>
                                        <p:tgtEl>
                                          <p:spTgt spid="14"/>
                                        </p:tgtEl>
                                      </p:cBhvr>
                                      <p:to x="100000" y="100000"/>
                                    </p:animScale>
                                    <p:animScale>
                                      <p:cBhvr>
                                        <p:cTn id="52" dur="26">
                                          <p:stCondLst>
                                            <p:cond delay="1312"/>
                                          </p:stCondLst>
                                        </p:cTn>
                                        <p:tgtEl>
                                          <p:spTgt spid="14"/>
                                        </p:tgtEl>
                                      </p:cBhvr>
                                      <p:to x="100000" y="80000"/>
                                    </p:animScale>
                                    <p:animScale>
                                      <p:cBhvr>
                                        <p:cTn id="53" dur="166" decel="50000">
                                          <p:stCondLst>
                                            <p:cond delay="1338"/>
                                          </p:stCondLst>
                                        </p:cTn>
                                        <p:tgtEl>
                                          <p:spTgt spid="14"/>
                                        </p:tgtEl>
                                      </p:cBhvr>
                                      <p:to x="100000" y="100000"/>
                                    </p:animScale>
                                    <p:animScale>
                                      <p:cBhvr>
                                        <p:cTn id="54" dur="26">
                                          <p:stCondLst>
                                            <p:cond delay="1642"/>
                                          </p:stCondLst>
                                        </p:cTn>
                                        <p:tgtEl>
                                          <p:spTgt spid="14"/>
                                        </p:tgtEl>
                                      </p:cBhvr>
                                      <p:to x="100000" y="90000"/>
                                    </p:animScale>
                                    <p:animScale>
                                      <p:cBhvr>
                                        <p:cTn id="55" dur="166" decel="50000">
                                          <p:stCondLst>
                                            <p:cond delay="1668"/>
                                          </p:stCondLst>
                                        </p:cTn>
                                        <p:tgtEl>
                                          <p:spTgt spid="14"/>
                                        </p:tgtEl>
                                      </p:cBhvr>
                                      <p:to x="100000" y="100000"/>
                                    </p:animScale>
                                    <p:animScale>
                                      <p:cBhvr>
                                        <p:cTn id="56" dur="26">
                                          <p:stCondLst>
                                            <p:cond delay="1808"/>
                                          </p:stCondLst>
                                        </p:cTn>
                                        <p:tgtEl>
                                          <p:spTgt spid="14"/>
                                        </p:tgtEl>
                                      </p:cBhvr>
                                      <p:to x="100000" y="95000"/>
                                    </p:animScale>
                                    <p:animScale>
                                      <p:cBhvr>
                                        <p:cTn id="57" dur="166" decel="50000">
                                          <p:stCondLst>
                                            <p:cond delay="1834"/>
                                          </p:stCondLst>
                                        </p:cTn>
                                        <p:tgtEl>
                                          <p:spTgt spid="14"/>
                                        </p:tgtEl>
                                      </p:cBhvr>
                                      <p:to x="100000" y="100000"/>
                                    </p:animScale>
                                  </p:childTnLst>
                                </p:cTn>
                              </p:par>
                              <p:par>
                                <p:cTn id="58" presetID="10" presetClass="entr" presetSubtype="0" fill="hold" nodeType="withEffect">
                                  <p:stCondLst>
                                    <p:cond delay="0"/>
                                  </p:stCondLst>
                                  <p:childTnLst>
                                    <p:set>
                                      <p:cBhvr>
                                        <p:cTn id="59" dur="1" fill="hold">
                                          <p:stCondLst>
                                            <p:cond delay="0"/>
                                          </p:stCondLst>
                                        </p:cTn>
                                        <p:tgtEl>
                                          <p:spTgt spid="44">
                                            <p:txEl>
                                              <p:pRg st="0" end="0"/>
                                            </p:txEl>
                                          </p:spTgt>
                                        </p:tgtEl>
                                        <p:attrNameLst>
                                          <p:attrName>style.visibility</p:attrName>
                                        </p:attrNameLst>
                                      </p:cBhvr>
                                      <p:to>
                                        <p:strVal val="visible"/>
                                      </p:to>
                                    </p:set>
                                    <p:animEffect transition="in" filter="fade">
                                      <p:cBhvr>
                                        <p:cTn id="60" dur="500"/>
                                        <p:tgtEl>
                                          <p:spTgt spid="44">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wipe(down)">
                                      <p:cBhvr>
                                        <p:cTn id="65" dur="580">
                                          <p:stCondLst>
                                            <p:cond delay="0"/>
                                          </p:stCondLst>
                                        </p:cTn>
                                        <p:tgtEl>
                                          <p:spTgt spid="13"/>
                                        </p:tgtEl>
                                      </p:cBhvr>
                                    </p:animEffect>
                                    <p:anim calcmode="lin" valueType="num">
                                      <p:cBhvr>
                                        <p:cTn id="6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1" dur="26">
                                          <p:stCondLst>
                                            <p:cond delay="650"/>
                                          </p:stCondLst>
                                        </p:cTn>
                                        <p:tgtEl>
                                          <p:spTgt spid="13"/>
                                        </p:tgtEl>
                                      </p:cBhvr>
                                      <p:to x="100000" y="60000"/>
                                    </p:animScale>
                                    <p:animScale>
                                      <p:cBhvr>
                                        <p:cTn id="72" dur="166" decel="50000">
                                          <p:stCondLst>
                                            <p:cond delay="676"/>
                                          </p:stCondLst>
                                        </p:cTn>
                                        <p:tgtEl>
                                          <p:spTgt spid="13"/>
                                        </p:tgtEl>
                                      </p:cBhvr>
                                      <p:to x="100000" y="100000"/>
                                    </p:animScale>
                                    <p:animScale>
                                      <p:cBhvr>
                                        <p:cTn id="73" dur="26">
                                          <p:stCondLst>
                                            <p:cond delay="1312"/>
                                          </p:stCondLst>
                                        </p:cTn>
                                        <p:tgtEl>
                                          <p:spTgt spid="13"/>
                                        </p:tgtEl>
                                      </p:cBhvr>
                                      <p:to x="100000" y="80000"/>
                                    </p:animScale>
                                    <p:animScale>
                                      <p:cBhvr>
                                        <p:cTn id="74" dur="166" decel="50000">
                                          <p:stCondLst>
                                            <p:cond delay="1338"/>
                                          </p:stCondLst>
                                        </p:cTn>
                                        <p:tgtEl>
                                          <p:spTgt spid="13"/>
                                        </p:tgtEl>
                                      </p:cBhvr>
                                      <p:to x="100000" y="100000"/>
                                    </p:animScale>
                                    <p:animScale>
                                      <p:cBhvr>
                                        <p:cTn id="75" dur="26">
                                          <p:stCondLst>
                                            <p:cond delay="1642"/>
                                          </p:stCondLst>
                                        </p:cTn>
                                        <p:tgtEl>
                                          <p:spTgt spid="13"/>
                                        </p:tgtEl>
                                      </p:cBhvr>
                                      <p:to x="100000" y="90000"/>
                                    </p:animScale>
                                    <p:animScale>
                                      <p:cBhvr>
                                        <p:cTn id="76" dur="166" decel="50000">
                                          <p:stCondLst>
                                            <p:cond delay="1668"/>
                                          </p:stCondLst>
                                        </p:cTn>
                                        <p:tgtEl>
                                          <p:spTgt spid="13"/>
                                        </p:tgtEl>
                                      </p:cBhvr>
                                      <p:to x="100000" y="100000"/>
                                    </p:animScale>
                                    <p:animScale>
                                      <p:cBhvr>
                                        <p:cTn id="77" dur="26">
                                          <p:stCondLst>
                                            <p:cond delay="1808"/>
                                          </p:stCondLst>
                                        </p:cTn>
                                        <p:tgtEl>
                                          <p:spTgt spid="13"/>
                                        </p:tgtEl>
                                      </p:cBhvr>
                                      <p:to x="100000" y="95000"/>
                                    </p:animScale>
                                    <p:animScale>
                                      <p:cBhvr>
                                        <p:cTn id="78" dur="166" decel="50000">
                                          <p:stCondLst>
                                            <p:cond delay="1834"/>
                                          </p:stCondLst>
                                        </p:cTn>
                                        <p:tgtEl>
                                          <p:spTgt spid="13"/>
                                        </p:tgtEl>
                                      </p:cBhvr>
                                      <p:to x="100000" y="100000"/>
                                    </p:animScale>
                                  </p:childTnLst>
                                </p:cTn>
                              </p:par>
                              <p:par>
                                <p:cTn id="79" presetID="26" presetClass="entr" presetSubtype="0" fill="hold" grpId="0" nodeType="withEffect">
                                  <p:stCondLst>
                                    <p:cond delay="0"/>
                                  </p:stCondLst>
                                  <p:childTnLst>
                                    <p:set>
                                      <p:cBhvr>
                                        <p:cTn id="80" dur="1" fill="hold">
                                          <p:stCondLst>
                                            <p:cond delay="0"/>
                                          </p:stCondLst>
                                        </p:cTn>
                                        <p:tgtEl>
                                          <p:spTgt spid="15"/>
                                        </p:tgtEl>
                                        <p:attrNameLst>
                                          <p:attrName>style.visibility</p:attrName>
                                        </p:attrNameLst>
                                      </p:cBhvr>
                                      <p:to>
                                        <p:strVal val="visible"/>
                                      </p:to>
                                    </p:set>
                                    <p:animEffect transition="in" filter="wipe(down)">
                                      <p:cBhvr>
                                        <p:cTn id="81" dur="580">
                                          <p:stCondLst>
                                            <p:cond delay="0"/>
                                          </p:stCondLst>
                                        </p:cTn>
                                        <p:tgtEl>
                                          <p:spTgt spid="15"/>
                                        </p:tgtEl>
                                      </p:cBhvr>
                                    </p:animEffect>
                                    <p:anim calcmode="lin" valueType="num">
                                      <p:cBhvr>
                                        <p:cTn id="8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7" dur="26">
                                          <p:stCondLst>
                                            <p:cond delay="650"/>
                                          </p:stCondLst>
                                        </p:cTn>
                                        <p:tgtEl>
                                          <p:spTgt spid="15"/>
                                        </p:tgtEl>
                                      </p:cBhvr>
                                      <p:to x="100000" y="60000"/>
                                    </p:animScale>
                                    <p:animScale>
                                      <p:cBhvr>
                                        <p:cTn id="88" dur="166" decel="50000">
                                          <p:stCondLst>
                                            <p:cond delay="676"/>
                                          </p:stCondLst>
                                        </p:cTn>
                                        <p:tgtEl>
                                          <p:spTgt spid="15"/>
                                        </p:tgtEl>
                                      </p:cBhvr>
                                      <p:to x="100000" y="100000"/>
                                    </p:animScale>
                                    <p:animScale>
                                      <p:cBhvr>
                                        <p:cTn id="89" dur="26">
                                          <p:stCondLst>
                                            <p:cond delay="1312"/>
                                          </p:stCondLst>
                                        </p:cTn>
                                        <p:tgtEl>
                                          <p:spTgt spid="15"/>
                                        </p:tgtEl>
                                      </p:cBhvr>
                                      <p:to x="100000" y="80000"/>
                                    </p:animScale>
                                    <p:animScale>
                                      <p:cBhvr>
                                        <p:cTn id="90" dur="166" decel="50000">
                                          <p:stCondLst>
                                            <p:cond delay="1338"/>
                                          </p:stCondLst>
                                        </p:cTn>
                                        <p:tgtEl>
                                          <p:spTgt spid="15"/>
                                        </p:tgtEl>
                                      </p:cBhvr>
                                      <p:to x="100000" y="100000"/>
                                    </p:animScale>
                                    <p:animScale>
                                      <p:cBhvr>
                                        <p:cTn id="91" dur="26">
                                          <p:stCondLst>
                                            <p:cond delay="1642"/>
                                          </p:stCondLst>
                                        </p:cTn>
                                        <p:tgtEl>
                                          <p:spTgt spid="15"/>
                                        </p:tgtEl>
                                      </p:cBhvr>
                                      <p:to x="100000" y="90000"/>
                                    </p:animScale>
                                    <p:animScale>
                                      <p:cBhvr>
                                        <p:cTn id="92" dur="166" decel="50000">
                                          <p:stCondLst>
                                            <p:cond delay="1668"/>
                                          </p:stCondLst>
                                        </p:cTn>
                                        <p:tgtEl>
                                          <p:spTgt spid="15"/>
                                        </p:tgtEl>
                                      </p:cBhvr>
                                      <p:to x="100000" y="100000"/>
                                    </p:animScale>
                                    <p:animScale>
                                      <p:cBhvr>
                                        <p:cTn id="93" dur="26">
                                          <p:stCondLst>
                                            <p:cond delay="1808"/>
                                          </p:stCondLst>
                                        </p:cTn>
                                        <p:tgtEl>
                                          <p:spTgt spid="15"/>
                                        </p:tgtEl>
                                      </p:cBhvr>
                                      <p:to x="100000" y="95000"/>
                                    </p:animScale>
                                    <p:animScale>
                                      <p:cBhvr>
                                        <p:cTn id="94" dur="166" decel="50000">
                                          <p:stCondLst>
                                            <p:cond delay="1834"/>
                                          </p:stCondLst>
                                        </p:cTn>
                                        <p:tgtEl>
                                          <p:spTgt spid="15"/>
                                        </p:tgtEl>
                                      </p:cBhvr>
                                      <p:to x="100000" y="100000"/>
                                    </p:animScale>
                                  </p:childTnLst>
                                </p:cTn>
                              </p:par>
                              <p:par>
                                <p:cTn id="95" presetID="10" presetClass="entr" presetSubtype="0" fill="hold" nodeType="withEffect">
                                  <p:stCondLst>
                                    <p:cond delay="0"/>
                                  </p:stCondLst>
                                  <p:childTnLst>
                                    <p:set>
                                      <p:cBhvr>
                                        <p:cTn id="96" dur="1" fill="hold">
                                          <p:stCondLst>
                                            <p:cond delay="0"/>
                                          </p:stCondLst>
                                        </p:cTn>
                                        <p:tgtEl>
                                          <p:spTgt spid="44">
                                            <p:txEl>
                                              <p:pRg st="1" end="1"/>
                                            </p:txEl>
                                          </p:spTgt>
                                        </p:tgtEl>
                                        <p:attrNameLst>
                                          <p:attrName>style.visibility</p:attrName>
                                        </p:attrNameLst>
                                      </p:cBhvr>
                                      <p:to>
                                        <p:strVal val="visible"/>
                                      </p:to>
                                    </p:set>
                                    <p:animEffect transition="in" filter="fade">
                                      <p:cBhvr>
                                        <p:cTn id="97" dur="500"/>
                                        <p:tgtEl>
                                          <p:spTgt spid="44">
                                            <p:txEl>
                                              <p:pRg st="1" end="1"/>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nodeType="clickEffect">
                                  <p:stCondLst>
                                    <p:cond delay="0"/>
                                  </p:stCondLst>
                                  <p:childTnLst>
                                    <p:set>
                                      <p:cBhvr>
                                        <p:cTn id="101" dur="1" fill="hold">
                                          <p:stCondLst>
                                            <p:cond delay="0"/>
                                          </p:stCondLst>
                                        </p:cTn>
                                        <p:tgtEl>
                                          <p:spTgt spid="17"/>
                                        </p:tgtEl>
                                        <p:attrNameLst>
                                          <p:attrName>style.visibility</p:attrName>
                                        </p:attrNameLst>
                                      </p:cBhvr>
                                      <p:to>
                                        <p:strVal val="visible"/>
                                      </p:to>
                                    </p:set>
                                    <p:animEffect transition="in" filter="barn(inVertical)">
                                      <p:cBhvr>
                                        <p:cTn id="102" dur="500"/>
                                        <p:tgtEl>
                                          <p:spTgt spid="17"/>
                                        </p:tgtEl>
                                      </p:cBhvr>
                                    </p:animEffect>
                                  </p:childTnLst>
                                </p:cTn>
                              </p:par>
                              <p:par>
                                <p:cTn id="103" presetID="16" presetClass="entr" presetSubtype="21" fill="hold" grpId="0" nodeType="with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barn(inVertical)">
                                      <p:cBhvr>
                                        <p:cTn id="105" dur="500"/>
                                        <p:tgtEl>
                                          <p:spTgt spid="18"/>
                                        </p:tgtEl>
                                      </p:cBhvr>
                                    </p:animEffect>
                                  </p:childTnLst>
                                </p:cTn>
                              </p:par>
                              <p:par>
                                <p:cTn id="106" presetID="2" presetClass="entr" presetSubtype="4" fill="hold" nodeType="withEffect">
                                  <p:stCondLst>
                                    <p:cond delay="0"/>
                                  </p:stCondLst>
                                  <p:childTnLst>
                                    <p:set>
                                      <p:cBhvr>
                                        <p:cTn id="107" dur="1" fill="hold">
                                          <p:stCondLst>
                                            <p:cond delay="0"/>
                                          </p:stCondLst>
                                        </p:cTn>
                                        <p:tgtEl>
                                          <p:spTgt spid="44">
                                            <p:txEl>
                                              <p:pRg st="2" end="2"/>
                                            </p:txEl>
                                          </p:spTgt>
                                        </p:tgtEl>
                                        <p:attrNameLst>
                                          <p:attrName>style.visibility</p:attrName>
                                        </p:attrNameLst>
                                      </p:cBhvr>
                                      <p:to>
                                        <p:strVal val="visible"/>
                                      </p:to>
                                    </p:set>
                                    <p:anim calcmode="lin" valueType="num">
                                      <p:cBhvr additive="base">
                                        <p:cTn id="108" dur="500" fill="hold"/>
                                        <p:tgtEl>
                                          <p:spTgt spid="44">
                                            <p:txEl>
                                              <p:pRg st="2" end="2"/>
                                            </p:txEl>
                                          </p:spTgt>
                                        </p:tgtEl>
                                        <p:attrNameLst>
                                          <p:attrName>ppt_x</p:attrName>
                                        </p:attrNameLst>
                                      </p:cBhvr>
                                      <p:tavLst>
                                        <p:tav tm="0">
                                          <p:val>
                                            <p:strVal val="#ppt_x"/>
                                          </p:val>
                                        </p:tav>
                                        <p:tav tm="100000">
                                          <p:val>
                                            <p:strVal val="#ppt_x"/>
                                          </p:val>
                                        </p:tav>
                                      </p:tavLst>
                                    </p:anim>
                                    <p:anim calcmode="lin" valueType="num">
                                      <p:cBhvr additive="base">
                                        <p:cTn id="109" dur="500" fill="hold"/>
                                        <p:tgtEl>
                                          <p:spTgt spid="4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nodeType="clickEffect">
                                  <p:stCondLst>
                                    <p:cond delay="0"/>
                                  </p:stCondLst>
                                  <p:childTnLst>
                                    <p:set>
                                      <p:cBhvr>
                                        <p:cTn id="113" dur="1" fill="hold">
                                          <p:stCondLst>
                                            <p:cond delay="0"/>
                                          </p:stCondLst>
                                        </p:cTn>
                                        <p:tgtEl>
                                          <p:spTgt spid="20"/>
                                        </p:tgtEl>
                                        <p:attrNameLst>
                                          <p:attrName>style.visibility</p:attrName>
                                        </p:attrNameLst>
                                      </p:cBhvr>
                                      <p:to>
                                        <p:strVal val="visible"/>
                                      </p:to>
                                    </p:set>
                                    <p:anim calcmode="lin" valueType="num">
                                      <p:cBhvr additive="base">
                                        <p:cTn id="114" dur="500" fill="hold"/>
                                        <p:tgtEl>
                                          <p:spTgt spid="20"/>
                                        </p:tgtEl>
                                        <p:attrNameLst>
                                          <p:attrName>ppt_x</p:attrName>
                                        </p:attrNameLst>
                                      </p:cBhvr>
                                      <p:tavLst>
                                        <p:tav tm="0">
                                          <p:val>
                                            <p:strVal val="#ppt_x"/>
                                          </p:val>
                                        </p:tav>
                                        <p:tav tm="100000">
                                          <p:val>
                                            <p:strVal val="#ppt_x"/>
                                          </p:val>
                                        </p:tav>
                                      </p:tavLst>
                                    </p:anim>
                                    <p:anim calcmode="lin" valueType="num">
                                      <p:cBhvr additive="base">
                                        <p:cTn id="115" dur="500" fill="hold"/>
                                        <p:tgtEl>
                                          <p:spTgt spid="20"/>
                                        </p:tgtEl>
                                        <p:attrNameLst>
                                          <p:attrName>ppt_y</p:attrName>
                                        </p:attrNameLst>
                                      </p:cBhvr>
                                      <p:tavLst>
                                        <p:tav tm="0">
                                          <p:val>
                                            <p:strVal val="1+#ppt_h/2"/>
                                          </p:val>
                                        </p:tav>
                                        <p:tav tm="100000">
                                          <p:val>
                                            <p:strVal val="#ppt_y"/>
                                          </p:val>
                                        </p:tav>
                                      </p:tavLst>
                                    </p:anim>
                                  </p:childTnLst>
                                </p:cTn>
                              </p:par>
                              <p:par>
                                <p:cTn id="116" presetID="2" presetClass="entr" presetSubtype="4" fill="hold" grpId="0" nodeType="withEffect">
                                  <p:stCondLst>
                                    <p:cond delay="0"/>
                                  </p:stCondLst>
                                  <p:childTnLst>
                                    <p:set>
                                      <p:cBhvr>
                                        <p:cTn id="117" dur="1" fill="hold">
                                          <p:stCondLst>
                                            <p:cond delay="0"/>
                                          </p:stCondLst>
                                        </p:cTn>
                                        <p:tgtEl>
                                          <p:spTgt spid="23"/>
                                        </p:tgtEl>
                                        <p:attrNameLst>
                                          <p:attrName>style.visibility</p:attrName>
                                        </p:attrNameLst>
                                      </p:cBhvr>
                                      <p:to>
                                        <p:strVal val="visible"/>
                                      </p:to>
                                    </p:set>
                                    <p:anim calcmode="lin" valueType="num">
                                      <p:cBhvr additive="base">
                                        <p:cTn id="118" dur="500" fill="hold"/>
                                        <p:tgtEl>
                                          <p:spTgt spid="23"/>
                                        </p:tgtEl>
                                        <p:attrNameLst>
                                          <p:attrName>ppt_x</p:attrName>
                                        </p:attrNameLst>
                                      </p:cBhvr>
                                      <p:tavLst>
                                        <p:tav tm="0">
                                          <p:val>
                                            <p:strVal val="#ppt_x"/>
                                          </p:val>
                                        </p:tav>
                                        <p:tav tm="100000">
                                          <p:val>
                                            <p:strVal val="#ppt_x"/>
                                          </p:val>
                                        </p:tav>
                                      </p:tavLst>
                                    </p:anim>
                                    <p:anim calcmode="lin" valueType="num">
                                      <p:cBhvr additive="base">
                                        <p:cTn id="119" dur="500" fill="hold"/>
                                        <p:tgtEl>
                                          <p:spTgt spid="23"/>
                                        </p:tgtEl>
                                        <p:attrNameLst>
                                          <p:attrName>ppt_y</p:attrName>
                                        </p:attrNameLst>
                                      </p:cBhvr>
                                      <p:tavLst>
                                        <p:tav tm="0">
                                          <p:val>
                                            <p:strVal val="1+#ppt_h/2"/>
                                          </p:val>
                                        </p:tav>
                                        <p:tav tm="100000">
                                          <p:val>
                                            <p:strVal val="#ppt_y"/>
                                          </p:val>
                                        </p:tav>
                                      </p:tavLst>
                                    </p:anim>
                                  </p:childTnLst>
                                </p:cTn>
                              </p:par>
                              <p:par>
                                <p:cTn id="120" presetID="22" presetClass="entr" presetSubtype="4" fill="hold" nodeType="withEffect">
                                  <p:stCondLst>
                                    <p:cond delay="0"/>
                                  </p:stCondLst>
                                  <p:childTnLst>
                                    <p:set>
                                      <p:cBhvr>
                                        <p:cTn id="121" dur="1" fill="hold">
                                          <p:stCondLst>
                                            <p:cond delay="0"/>
                                          </p:stCondLst>
                                        </p:cTn>
                                        <p:tgtEl>
                                          <p:spTgt spid="44">
                                            <p:txEl>
                                              <p:pRg st="4" end="4"/>
                                            </p:txEl>
                                          </p:spTgt>
                                        </p:tgtEl>
                                        <p:attrNameLst>
                                          <p:attrName>style.visibility</p:attrName>
                                        </p:attrNameLst>
                                      </p:cBhvr>
                                      <p:to>
                                        <p:strVal val="visible"/>
                                      </p:to>
                                    </p:set>
                                    <p:animEffect transition="in" filter="wipe(down)">
                                      <p:cBhvr>
                                        <p:cTn id="122" dur="500"/>
                                        <p:tgtEl>
                                          <p:spTgt spid="44">
                                            <p:txEl>
                                              <p:pRg st="4" end="4"/>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25"/>
                                        </p:tgtEl>
                                        <p:attrNameLst>
                                          <p:attrName>style.visibility</p:attrName>
                                        </p:attrNameLst>
                                      </p:cBhvr>
                                      <p:to>
                                        <p:strVal val="visible"/>
                                      </p:to>
                                    </p:set>
                                    <p:anim calcmode="lin" valueType="num">
                                      <p:cBhvr additive="base">
                                        <p:cTn id="127" dur="500" fill="hold"/>
                                        <p:tgtEl>
                                          <p:spTgt spid="25"/>
                                        </p:tgtEl>
                                        <p:attrNameLst>
                                          <p:attrName>ppt_x</p:attrName>
                                        </p:attrNameLst>
                                      </p:cBhvr>
                                      <p:tavLst>
                                        <p:tav tm="0">
                                          <p:val>
                                            <p:strVal val="#ppt_x"/>
                                          </p:val>
                                        </p:tav>
                                        <p:tav tm="100000">
                                          <p:val>
                                            <p:strVal val="#ppt_x"/>
                                          </p:val>
                                        </p:tav>
                                      </p:tavLst>
                                    </p:anim>
                                    <p:anim calcmode="lin" valueType="num">
                                      <p:cBhvr additive="base">
                                        <p:cTn id="128" dur="500" fill="hold"/>
                                        <p:tgtEl>
                                          <p:spTgt spid="25"/>
                                        </p:tgtEl>
                                        <p:attrNameLst>
                                          <p:attrName>ppt_y</p:attrName>
                                        </p:attrNameLst>
                                      </p:cBhvr>
                                      <p:tavLst>
                                        <p:tav tm="0">
                                          <p:val>
                                            <p:strVal val="1+#ppt_h/2"/>
                                          </p:val>
                                        </p:tav>
                                        <p:tav tm="100000">
                                          <p:val>
                                            <p:strVal val="#ppt_y"/>
                                          </p:val>
                                        </p:tav>
                                      </p:tavLst>
                                    </p:anim>
                                  </p:childTnLst>
                                </p:cTn>
                              </p:par>
                              <p:par>
                                <p:cTn id="129" presetID="2" presetClass="entr" presetSubtype="4" fill="hold" grpId="0" nodeType="withEffect">
                                  <p:stCondLst>
                                    <p:cond delay="0"/>
                                  </p:stCondLst>
                                  <p:childTnLst>
                                    <p:set>
                                      <p:cBhvr>
                                        <p:cTn id="130" dur="1" fill="hold">
                                          <p:stCondLst>
                                            <p:cond delay="0"/>
                                          </p:stCondLst>
                                        </p:cTn>
                                        <p:tgtEl>
                                          <p:spTgt spid="27"/>
                                        </p:tgtEl>
                                        <p:attrNameLst>
                                          <p:attrName>style.visibility</p:attrName>
                                        </p:attrNameLst>
                                      </p:cBhvr>
                                      <p:to>
                                        <p:strVal val="visible"/>
                                      </p:to>
                                    </p:set>
                                    <p:anim calcmode="lin" valueType="num">
                                      <p:cBhvr additive="base">
                                        <p:cTn id="131" dur="500" fill="hold"/>
                                        <p:tgtEl>
                                          <p:spTgt spid="27"/>
                                        </p:tgtEl>
                                        <p:attrNameLst>
                                          <p:attrName>ppt_x</p:attrName>
                                        </p:attrNameLst>
                                      </p:cBhvr>
                                      <p:tavLst>
                                        <p:tav tm="0">
                                          <p:val>
                                            <p:strVal val="#ppt_x"/>
                                          </p:val>
                                        </p:tav>
                                        <p:tav tm="100000">
                                          <p:val>
                                            <p:strVal val="#ppt_x"/>
                                          </p:val>
                                        </p:tav>
                                      </p:tavLst>
                                    </p:anim>
                                    <p:anim calcmode="lin" valueType="num">
                                      <p:cBhvr additive="base">
                                        <p:cTn id="132" dur="500" fill="hold"/>
                                        <p:tgtEl>
                                          <p:spTgt spid="27"/>
                                        </p:tgtEl>
                                        <p:attrNameLst>
                                          <p:attrName>ppt_y</p:attrName>
                                        </p:attrNameLst>
                                      </p:cBhvr>
                                      <p:tavLst>
                                        <p:tav tm="0">
                                          <p:val>
                                            <p:strVal val="1+#ppt_h/2"/>
                                          </p:val>
                                        </p:tav>
                                        <p:tav tm="100000">
                                          <p:val>
                                            <p:strVal val="#ppt_y"/>
                                          </p:val>
                                        </p:tav>
                                      </p:tavLst>
                                    </p:anim>
                                  </p:childTnLst>
                                </p:cTn>
                              </p:par>
                              <p:par>
                                <p:cTn id="133" presetID="22" presetClass="entr" presetSubtype="4" fill="hold" nodeType="withEffect">
                                  <p:stCondLst>
                                    <p:cond delay="0"/>
                                  </p:stCondLst>
                                  <p:childTnLst>
                                    <p:set>
                                      <p:cBhvr>
                                        <p:cTn id="134" dur="1" fill="hold">
                                          <p:stCondLst>
                                            <p:cond delay="0"/>
                                          </p:stCondLst>
                                        </p:cTn>
                                        <p:tgtEl>
                                          <p:spTgt spid="44">
                                            <p:txEl>
                                              <p:pRg st="6" end="6"/>
                                            </p:txEl>
                                          </p:spTgt>
                                        </p:tgtEl>
                                        <p:attrNameLst>
                                          <p:attrName>style.visibility</p:attrName>
                                        </p:attrNameLst>
                                      </p:cBhvr>
                                      <p:to>
                                        <p:strVal val="visible"/>
                                      </p:to>
                                    </p:set>
                                    <p:animEffect transition="in" filter="wipe(down)">
                                      <p:cBhvr>
                                        <p:cTn id="135" dur="500"/>
                                        <p:tgtEl>
                                          <p:spTgt spid="44">
                                            <p:txEl>
                                              <p:pRg st="6" end="6"/>
                                            </p:txEl>
                                          </p:spTgt>
                                        </p:tgtEl>
                                      </p:cBhvr>
                                    </p:animEffect>
                                  </p:childTnLst>
                                </p:cTn>
                              </p:par>
                            </p:childTnLst>
                          </p:cTn>
                        </p:par>
                      </p:childTnLst>
                    </p:cTn>
                  </p:par>
                  <p:par>
                    <p:cTn id="136" fill="hold">
                      <p:stCondLst>
                        <p:cond delay="indefinite"/>
                      </p:stCondLst>
                      <p:childTnLst>
                        <p:par>
                          <p:cTn id="137" fill="hold">
                            <p:stCondLst>
                              <p:cond delay="0"/>
                            </p:stCondLst>
                            <p:childTnLst>
                              <p:par>
                                <p:cTn id="138" presetID="2" presetClass="entr" presetSubtype="4" fill="hold" nodeType="clickEffect">
                                  <p:stCondLst>
                                    <p:cond delay="0"/>
                                  </p:stCondLst>
                                  <p:childTnLst>
                                    <p:set>
                                      <p:cBhvr>
                                        <p:cTn id="139" dur="1" fill="hold">
                                          <p:stCondLst>
                                            <p:cond delay="0"/>
                                          </p:stCondLst>
                                        </p:cTn>
                                        <p:tgtEl>
                                          <p:spTgt spid="29"/>
                                        </p:tgtEl>
                                        <p:attrNameLst>
                                          <p:attrName>style.visibility</p:attrName>
                                        </p:attrNameLst>
                                      </p:cBhvr>
                                      <p:to>
                                        <p:strVal val="visible"/>
                                      </p:to>
                                    </p:set>
                                    <p:anim calcmode="lin" valueType="num">
                                      <p:cBhvr additive="base">
                                        <p:cTn id="140" dur="500" fill="hold"/>
                                        <p:tgtEl>
                                          <p:spTgt spid="29"/>
                                        </p:tgtEl>
                                        <p:attrNameLst>
                                          <p:attrName>ppt_x</p:attrName>
                                        </p:attrNameLst>
                                      </p:cBhvr>
                                      <p:tavLst>
                                        <p:tav tm="0">
                                          <p:val>
                                            <p:strVal val="#ppt_x"/>
                                          </p:val>
                                        </p:tav>
                                        <p:tav tm="100000">
                                          <p:val>
                                            <p:strVal val="#ppt_x"/>
                                          </p:val>
                                        </p:tav>
                                      </p:tavLst>
                                    </p:anim>
                                    <p:anim calcmode="lin" valueType="num">
                                      <p:cBhvr additive="base">
                                        <p:cTn id="141" dur="500" fill="hold"/>
                                        <p:tgtEl>
                                          <p:spTgt spid="29"/>
                                        </p:tgtEl>
                                        <p:attrNameLst>
                                          <p:attrName>ppt_y</p:attrName>
                                        </p:attrNameLst>
                                      </p:cBhvr>
                                      <p:tavLst>
                                        <p:tav tm="0">
                                          <p:val>
                                            <p:strVal val="1+#ppt_h/2"/>
                                          </p:val>
                                        </p:tav>
                                        <p:tav tm="100000">
                                          <p:val>
                                            <p:strVal val="#ppt_y"/>
                                          </p:val>
                                        </p:tav>
                                      </p:tavLst>
                                    </p:anim>
                                  </p:childTnLst>
                                </p:cTn>
                              </p:par>
                              <p:par>
                                <p:cTn id="142" presetID="2" presetClass="entr" presetSubtype="4" fill="hold" grpId="0" nodeType="withEffect">
                                  <p:stCondLst>
                                    <p:cond delay="0"/>
                                  </p:stCondLst>
                                  <p:childTnLst>
                                    <p:set>
                                      <p:cBhvr>
                                        <p:cTn id="143" dur="1" fill="hold">
                                          <p:stCondLst>
                                            <p:cond delay="0"/>
                                          </p:stCondLst>
                                        </p:cTn>
                                        <p:tgtEl>
                                          <p:spTgt spid="31"/>
                                        </p:tgtEl>
                                        <p:attrNameLst>
                                          <p:attrName>style.visibility</p:attrName>
                                        </p:attrNameLst>
                                      </p:cBhvr>
                                      <p:to>
                                        <p:strVal val="visible"/>
                                      </p:to>
                                    </p:set>
                                    <p:anim calcmode="lin" valueType="num">
                                      <p:cBhvr additive="base">
                                        <p:cTn id="144" dur="500" fill="hold"/>
                                        <p:tgtEl>
                                          <p:spTgt spid="31"/>
                                        </p:tgtEl>
                                        <p:attrNameLst>
                                          <p:attrName>ppt_x</p:attrName>
                                        </p:attrNameLst>
                                      </p:cBhvr>
                                      <p:tavLst>
                                        <p:tav tm="0">
                                          <p:val>
                                            <p:strVal val="#ppt_x"/>
                                          </p:val>
                                        </p:tav>
                                        <p:tav tm="100000">
                                          <p:val>
                                            <p:strVal val="#ppt_x"/>
                                          </p:val>
                                        </p:tav>
                                      </p:tavLst>
                                    </p:anim>
                                    <p:anim calcmode="lin" valueType="num">
                                      <p:cBhvr additive="base">
                                        <p:cTn id="145" dur="500" fill="hold"/>
                                        <p:tgtEl>
                                          <p:spTgt spid="31"/>
                                        </p:tgtEl>
                                        <p:attrNameLst>
                                          <p:attrName>ppt_y</p:attrName>
                                        </p:attrNameLst>
                                      </p:cBhvr>
                                      <p:tavLst>
                                        <p:tav tm="0">
                                          <p:val>
                                            <p:strVal val="1+#ppt_h/2"/>
                                          </p:val>
                                        </p:tav>
                                        <p:tav tm="100000">
                                          <p:val>
                                            <p:strVal val="#ppt_y"/>
                                          </p:val>
                                        </p:tav>
                                      </p:tavLst>
                                    </p:anim>
                                  </p:childTnLst>
                                </p:cTn>
                              </p:par>
                              <p:par>
                                <p:cTn id="146" presetID="16" presetClass="entr" presetSubtype="21" fill="hold" nodeType="withEffect">
                                  <p:stCondLst>
                                    <p:cond delay="0"/>
                                  </p:stCondLst>
                                  <p:childTnLst>
                                    <p:set>
                                      <p:cBhvr>
                                        <p:cTn id="147" dur="1" fill="hold">
                                          <p:stCondLst>
                                            <p:cond delay="0"/>
                                          </p:stCondLst>
                                        </p:cTn>
                                        <p:tgtEl>
                                          <p:spTgt spid="46">
                                            <p:txEl>
                                              <p:pRg st="0" end="0"/>
                                            </p:txEl>
                                          </p:spTgt>
                                        </p:tgtEl>
                                        <p:attrNameLst>
                                          <p:attrName>style.visibility</p:attrName>
                                        </p:attrNameLst>
                                      </p:cBhvr>
                                      <p:to>
                                        <p:strVal val="visible"/>
                                      </p:to>
                                    </p:set>
                                    <p:animEffect transition="in" filter="barn(inVertical)">
                                      <p:cBhvr>
                                        <p:cTn id="148" dur="500"/>
                                        <p:tgtEl>
                                          <p:spTgt spid="46">
                                            <p:txEl>
                                              <p:pRg st="0" end="0"/>
                                            </p:txEl>
                                          </p:spTgt>
                                        </p:tgtEl>
                                      </p:cBhvr>
                                    </p:animEffect>
                                  </p:childTnLst>
                                </p:cTn>
                              </p:par>
                            </p:childTnLst>
                          </p:cTn>
                        </p:par>
                      </p:childTnLst>
                    </p:cTn>
                  </p:par>
                  <p:par>
                    <p:cTn id="149" fill="hold">
                      <p:stCondLst>
                        <p:cond delay="indefinite"/>
                      </p:stCondLst>
                      <p:childTnLst>
                        <p:par>
                          <p:cTn id="150" fill="hold">
                            <p:stCondLst>
                              <p:cond delay="0"/>
                            </p:stCondLst>
                            <p:childTnLst>
                              <p:par>
                                <p:cTn id="151" presetID="2" presetClass="entr" presetSubtype="4" fill="hold" nodeType="clickEffect">
                                  <p:stCondLst>
                                    <p:cond delay="0"/>
                                  </p:stCondLst>
                                  <p:childTnLst>
                                    <p:set>
                                      <p:cBhvr>
                                        <p:cTn id="152" dur="1" fill="hold">
                                          <p:stCondLst>
                                            <p:cond delay="0"/>
                                          </p:stCondLst>
                                        </p:cTn>
                                        <p:tgtEl>
                                          <p:spTgt spid="36"/>
                                        </p:tgtEl>
                                        <p:attrNameLst>
                                          <p:attrName>style.visibility</p:attrName>
                                        </p:attrNameLst>
                                      </p:cBhvr>
                                      <p:to>
                                        <p:strVal val="visible"/>
                                      </p:to>
                                    </p:set>
                                    <p:anim calcmode="lin" valueType="num">
                                      <p:cBhvr additive="base">
                                        <p:cTn id="153" dur="500" fill="hold"/>
                                        <p:tgtEl>
                                          <p:spTgt spid="36"/>
                                        </p:tgtEl>
                                        <p:attrNameLst>
                                          <p:attrName>ppt_x</p:attrName>
                                        </p:attrNameLst>
                                      </p:cBhvr>
                                      <p:tavLst>
                                        <p:tav tm="0">
                                          <p:val>
                                            <p:strVal val="#ppt_x"/>
                                          </p:val>
                                        </p:tav>
                                        <p:tav tm="100000">
                                          <p:val>
                                            <p:strVal val="#ppt_x"/>
                                          </p:val>
                                        </p:tav>
                                      </p:tavLst>
                                    </p:anim>
                                    <p:anim calcmode="lin" valueType="num">
                                      <p:cBhvr additive="base">
                                        <p:cTn id="154" dur="500" fill="hold"/>
                                        <p:tgtEl>
                                          <p:spTgt spid="36"/>
                                        </p:tgtEl>
                                        <p:attrNameLst>
                                          <p:attrName>ppt_y</p:attrName>
                                        </p:attrNameLst>
                                      </p:cBhvr>
                                      <p:tavLst>
                                        <p:tav tm="0">
                                          <p:val>
                                            <p:strVal val="1+#ppt_h/2"/>
                                          </p:val>
                                        </p:tav>
                                        <p:tav tm="100000">
                                          <p:val>
                                            <p:strVal val="#ppt_y"/>
                                          </p:val>
                                        </p:tav>
                                      </p:tavLst>
                                    </p:anim>
                                  </p:childTnLst>
                                </p:cTn>
                              </p:par>
                              <p:par>
                                <p:cTn id="155" presetID="2" presetClass="entr" presetSubtype="4" fill="hold" grpId="0" nodeType="withEffect">
                                  <p:stCondLst>
                                    <p:cond delay="0"/>
                                  </p:stCondLst>
                                  <p:childTnLst>
                                    <p:set>
                                      <p:cBhvr>
                                        <p:cTn id="156" dur="1" fill="hold">
                                          <p:stCondLst>
                                            <p:cond delay="0"/>
                                          </p:stCondLst>
                                        </p:cTn>
                                        <p:tgtEl>
                                          <p:spTgt spid="39"/>
                                        </p:tgtEl>
                                        <p:attrNameLst>
                                          <p:attrName>style.visibility</p:attrName>
                                        </p:attrNameLst>
                                      </p:cBhvr>
                                      <p:to>
                                        <p:strVal val="visible"/>
                                      </p:to>
                                    </p:set>
                                    <p:anim calcmode="lin" valueType="num">
                                      <p:cBhvr additive="base">
                                        <p:cTn id="157" dur="500" fill="hold"/>
                                        <p:tgtEl>
                                          <p:spTgt spid="39"/>
                                        </p:tgtEl>
                                        <p:attrNameLst>
                                          <p:attrName>ppt_x</p:attrName>
                                        </p:attrNameLst>
                                      </p:cBhvr>
                                      <p:tavLst>
                                        <p:tav tm="0">
                                          <p:val>
                                            <p:strVal val="#ppt_x"/>
                                          </p:val>
                                        </p:tav>
                                        <p:tav tm="100000">
                                          <p:val>
                                            <p:strVal val="#ppt_x"/>
                                          </p:val>
                                        </p:tav>
                                      </p:tavLst>
                                    </p:anim>
                                    <p:anim calcmode="lin" valueType="num">
                                      <p:cBhvr additive="base">
                                        <p:cTn id="158" dur="500" fill="hold"/>
                                        <p:tgtEl>
                                          <p:spTgt spid="39"/>
                                        </p:tgtEl>
                                        <p:attrNameLst>
                                          <p:attrName>ppt_y</p:attrName>
                                        </p:attrNameLst>
                                      </p:cBhvr>
                                      <p:tavLst>
                                        <p:tav tm="0">
                                          <p:val>
                                            <p:strVal val="1+#ppt_h/2"/>
                                          </p:val>
                                        </p:tav>
                                        <p:tav tm="100000">
                                          <p:val>
                                            <p:strVal val="#ppt_y"/>
                                          </p:val>
                                        </p:tav>
                                      </p:tavLst>
                                    </p:anim>
                                  </p:childTnLst>
                                </p:cTn>
                              </p:par>
                              <p:par>
                                <p:cTn id="159" presetID="16" presetClass="entr" presetSubtype="21" fill="hold" nodeType="withEffect">
                                  <p:stCondLst>
                                    <p:cond delay="0"/>
                                  </p:stCondLst>
                                  <p:childTnLst>
                                    <p:set>
                                      <p:cBhvr>
                                        <p:cTn id="160" dur="1" fill="hold">
                                          <p:stCondLst>
                                            <p:cond delay="0"/>
                                          </p:stCondLst>
                                        </p:cTn>
                                        <p:tgtEl>
                                          <p:spTgt spid="45">
                                            <p:txEl>
                                              <p:pRg st="0" end="0"/>
                                            </p:txEl>
                                          </p:spTgt>
                                        </p:tgtEl>
                                        <p:attrNameLst>
                                          <p:attrName>style.visibility</p:attrName>
                                        </p:attrNameLst>
                                      </p:cBhvr>
                                      <p:to>
                                        <p:strVal val="visible"/>
                                      </p:to>
                                    </p:set>
                                    <p:animEffect transition="in" filter="barn(inVertical)">
                                      <p:cBhvr>
                                        <p:cTn id="161" dur="500"/>
                                        <p:tgtEl>
                                          <p:spTgt spid="45">
                                            <p:txEl>
                                              <p:pRg st="0" end="0"/>
                                            </p:txEl>
                                          </p:spTgt>
                                        </p:tgtEl>
                                      </p:cBhvr>
                                    </p:animEffect>
                                  </p:childTnLst>
                                </p:cTn>
                              </p:par>
                            </p:childTnLst>
                          </p:cTn>
                        </p:par>
                      </p:childTnLst>
                    </p:cTn>
                  </p:par>
                  <p:par>
                    <p:cTn id="162" fill="hold">
                      <p:stCondLst>
                        <p:cond delay="indefinite"/>
                      </p:stCondLst>
                      <p:childTnLst>
                        <p:par>
                          <p:cTn id="163" fill="hold">
                            <p:stCondLst>
                              <p:cond delay="0"/>
                            </p:stCondLst>
                            <p:childTnLst>
                              <p:par>
                                <p:cTn id="164" presetID="2" presetClass="entr" presetSubtype="4" fill="hold" nodeType="clickEffect">
                                  <p:stCondLst>
                                    <p:cond delay="0"/>
                                  </p:stCondLst>
                                  <p:childTnLst>
                                    <p:set>
                                      <p:cBhvr>
                                        <p:cTn id="165" dur="1" fill="hold">
                                          <p:stCondLst>
                                            <p:cond delay="0"/>
                                          </p:stCondLst>
                                        </p:cTn>
                                        <p:tgtEl>
                                          <p:spTgt spid="41"/>
                                        </p:tgtEl>
                                        <p:attrNameLst>
                                          <p:attrName>style.visibility</p:attrName>
                                        </p:attrNameLst>
                                      </p:cBhvr>
                                      <p:to>
                                        <p:strVal val="visible"/>
                                      </p:to>
                                    </p:set>
                                    <p:anim calcmode="lin" valueType="num">
                                      <p:cBhvr additive="base">
                                        <p:cTn id="166" dur="500" fill="hold"/>
                                        <p:tgtEl>
                                          <p:spTgt spid="41"/>
                                        </p:tgtEl>
                                        <p:attrNameLst>
                                          <p:attrName>ppt_x</p:attrName>
                                        </p:attrNameLst>
                                      </p:cBhvr>
                                      <p:tavLst>
                                        <p:tav tm="0">
                                          <p:val>
                                            <p:strVal val="#ppt_x"/>
                                          </p:val>
                                        </p:tav>
                                        <p:tav tm="100000">
                                          <p:val>
                                            <p:strVal val="#ppt_x"/>
                                          </p:val>
                                        </p:tav>
                                      </p:tavLst>
                                    </p:anim>
                                    <p:anim calcmode="lin" valueType="num">
                                      <p:cBhvr additive="base">
                                        <p:cTn id="167" dur="500" fill="hold"/>
                                        <p:tgtEl>
                                          <p:spTgt spid="41"/>
                                        </p:tgtEl>
                                        <p:attrNameLst>
                                          <p:attrName>ppt_y</p:attrName>
                                        </p:attrNameLst>
                                      </p:cBhvr>
                                      <p:tavLst>
                                        <p:tav tm="0">
                                          <p:val>
                                            <p:strVal val="1+#ppt_h/2"/>
                                          </p:val>
                                        </p:tav>
                                        <p:tav tm="100000">
                                          <p:val>
                                            <p:strVal val="#ppt_y"/>
                                          </p:val>
                                        </p:tav>
                                      </p:tavLst>
                                    </p:anim>
                                  </p:childTnLst>
                                </p:cTn>
                              </p:par>
                              <p:par>
                                <p:cTn id="168" presetID="2" presetClass="entr" presetSubtype="4" fill="hold" grpId="0" nodeType="withEffect">
                                  <p:stCondLst>
                                    <p:cond delay="0"/>
                                  </p:stCondLst>
                                  <p:childTnLst>
                                    <p:set>
                                      <p:cBhvr>
                                        <p:cTn id="169" dur="1" fill="hold">
                                          <p:stCondLst>
                                            <p:cond delay="0"/>
                                          </p:stCondLst>
                                        </p:cTn>
                                        <p:tgtEl>
                                          <p:spTgt spid="43"/>
                                        </p:tgtEl>
                                        <p:attrNameLst>
                                          <p:attrName>style.visibility</p:attrName>
                                        </p:attrNameLst>
                                      </p:cBhvr>
                                      <p:to>
                                        <p:strVal val="visible"/>
                                      </p:to>
                                    </p:set>
                                    <p:anim calcmode="lin" valueType="num">
                                      <p:cBhvr additive="base">
                                        <p:cTn id="170" dur="500" fill="hold"/>
                                        <p:tgtEl>
                                          <p:spTgt spid="43"/>
                                        </p:tgtEl>
                                        <p:attrNameLst>
                                          <p:attrName>ppt_x</p:attrName>
                                        </p:attrNameLst>
                                      </p:cBhvr>
                                      <p:tavLst>
                                        <p:tav tm="0">
                                          <p:val>
                                            <p:strVal val="#ppt_x"/>
                                          </p:val>
                                        </p:tav>
                                        <p:tav tm="100000">
                                          <p:val>
                                            <p:strVal val="#ppt_x"/>
                                          </p:val>
                                        </p:tav>
                                      </p:tavLst>
                                    </p:anim>
                                    <p:anim calcmode="lin" valueType="num">
                                      <p:cBhvr additive="base">
                                        <p:cTn id="171" dur="500" fill="hold"/>
                                        <p:tgtEl>
                                          <p:spTgt spid="43"/>
                                        </p:tgtEl>
                                        <p:attrNameLst>
                                          <p:attrName>ppt_y</p:attrName>
                                        </p:attrNameLst>
                                      </p:cBhvr>
                                      <p:tavLst>
                                        <p:tav tm="0">
                                          <p:val>
                                            <p:strVal val="1+#ppt_h/2"/>
                                          </p:val>
                                        </p:tav>
                                        <p:tav tm="100000">
                                          <p:val>
                                            <p:strVal val="#ppt_y"/>
                                          </p:val>
                                        </p:tav>
                                      </p:tavLst>
                                    </p:anim>
                                  </p:childTnLst>
                                </p:cTn>
                              </p:par>
                              <p:par>
                                <p:cTn id="172" presetID="16" presetClass="entr" presetSubtype="21" fill="hold" nodeType="withEffect">
                                  <p:stCondLst>
                                    <p:cond delay="0"/>
                                  </p:stCondLst>
                                  <p:childTnLst>
                                    <p:set>
                                      <p:cBhvr>
                                        <p:cTn id="173" dur="1" fill="hold">
                                          <p:stCondLst>
                                            <p:cond delay="0"/>
                                          </p:stCondLst>
                                        </p:cTn>
                                        <p:tgtEl>
                                          <p:spTgt spid="45">
                                            <p:txEl>
                                              <p:pRg st="1" end="1"/>
                                            </p:txEl>
                                          </p:spTgt>
                                        </p:tgtEl>
                                        <p:attrNameLst>
                                          <p:attrName>style.visibility</p:attrName>
                                        </p:attrNameLst>
                                      </p:cBhvr>
                                      <p:to>
                                        <p:strVal val="visible"/>
                                      </p:to>
                                    </p:set>
                                    <p:animEffect transition="in" filter="barn(inVertical)">
                                      <p:cBhvr>
                                        <p:cTn id="174" dur="500"/>
                                        <p:tgtEl>
                                          <p:spTgt spid="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P spid="14" grpId="0"/>
      <p:bldP spid="15" grpId="0"/>
      <p:bldP spid="18" grpId="0"/>
      <p:bldP spid="23" grpId="0"/>
      <p:bldP spid="27" grpId="0"/>
      <p:bldP spid="31" grpId="0"/>
      <p:bldP spid="39" grpId="0"/>
      <p:bldP spid="4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205A8-4B08-4D9B-8CAD-EE3859FDC52E}"/>
              </a:ext>
            </a:extLst>
          </p:cNvPr>
          <p:cNvSpPr>
            <a:spLocks noGrp="1"/>
          </p:cNvSpPr>
          <p:nvPr>
            <p:ph type="title"/>
          </p:nvPr>
        </p:nvSpPr>
        <p:spPr>
          <a:xfrm>
            <a:off x="1661329" y="341194"/>
            <a:ext cx="9841695" cy="1201003"/>
          </a:xfrm>
        </p:spPr>
        <p:txBody>
          <a:bodyPr>
            <a:normAutofit/>
          </a:bodyPr>
          <a:lstStyle/>
          <a:p>
            <a:r>
              <a:rPr lang="fa-IR" b="0" i="0" dirty="0">
                <a:solidFill>
                  <a:srgbClr val="222222"/>
                </a:solidFill>
                <a:effectLst/>
                <a:latin typeface="-apple-system"/>
                <a:cs typeface="B Titr" panose="00000700000000000000" pitchFamily="2" charset="-78"/>
              </a:rPr>
              <a:t>نمایش نتایج جدیدتر در صفحه نتایج جستجو</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DC21ECE4-A5AB-4E33-BF13-9970F3BF306B}"/>
              </a:ext>
            </a:extLst>
          </p:cNvPr>
          <p:cNvSpPr>
            <a:spLocks noGrp="1"/>
          </p:cNvSpPr>
          <p:nvPr>
            <p:ph sz="quarter" idx="13"/>
          </p:nvPr>
        </p:nvSpPr>
        <p:spPr>
          <a:xfrm>
            <a:off x="6864394" y="1837772"/>
            <a:ext cx="4903407" cy="4226852"/>
          </a:xfrm>
        </p:spPr>
        <p:txBody>
          <a:bodyPr>
            <a:normAutofit/>
          </a:bodyPr>
          <a:lstStyle/>
          <a:p>
            <a:pPr algn="r" rtl="1"/>
            <a:r>
              <a:rPr lang="fa-IR" b="0" i="0" dirty="0">
                <a:solidFill>
                  <a:srgbClr val="222222"/>
                </a:solidFill>
                <a:effectLst/>
                <a:latin typeface="Times New Roman" panose="02020603050405020304" pitchFamily="18" charset="0"/>
                <a:cs typeface="B Nazanin" panose="00000400000000000000" pitchFamily="2" charset="-78"/>
              </a:rPr>
              <a:t>نتایج جستجو غالباً </a:t>
            </a:r>
            <a:r>
              <a:rPr lang="fa-IR" b="0" i="0" dirty="0">
                <a:solidFill>
                  <a:srgbClr val="FF0000"/>
                </a:solidFill>
                <a:effectLst/>
                <a:latin typeface="Times New Roman" panose="02020603050405020304" pitchFamily="18" charset="0"/>
                <a:cs typeface="B Nazanin" panose="00000400000000000000" pitchFamily="2" charset="-78"/>
              </a:rPr>
              <a:t>به ترتیب </a:t>
            </a:r>
            <a:r>
              <a:rPr lang="fa-IR" dirty="0">
                <a:solidFill>
                  <a:srgbClr val="FF0000"/>
                </a:solidFill>
                <a:latin typeface="Times New Roman" panose="02020603050405020304" pitchFamily="18" charset="0"/>
                <a:cs typeface="B Nazanin" panose="00000400000000000000" pitchFamily="2" charset="-78"/>
              </a:rPr>
              <a:t>ربط و بیشترین استناد دریافتی </a:t>
            </a:r>
            <a:r>
              <a:rPr lang="fa-IR" b="0" i="0" dirty="0">
                <a:solidFill>
                  <a:srgbClr val="222222"/>
                </a:solidFill>
                <a:effectLst/>
                <a:latin typeface="Times New Roman" panose="02020603050405020304" pitchFamily="18" charset="0"/>
                <a:cs typeface="B Nazanin" panose="00000400000000000000" pitchFamily="2" charset="-78"/>
              </a:rPr>
              <a:t>و نه به ترتیب تاریخ نمایش داده می‌شوند. برای یافتن مقالات جدیدتر می‌تواند روش‌های زیر را انجام داد.</a:t>
            </a:r>
          </a:p>
          <a:p>
            <a:pPr algn="just" rtl="1"/>
            <a:r>
              <a:rPr lang="fa-IR" b="0" i="0" dirty="0">
                <a:solidFill>
                  <a:srgbClr val="222222"/>
                </a:solidFill>
                <a:effectLst/>
                <a:latin typeface="Times New Roman" panose="02020603050405020304" pitchFamily="18" charset="0"/>
                <a:cs typeface="B Nazanin" panose="00000400000000000000" pitchFamily="2" charset="-78"/>
              </a:rPr>
              <a:t> از روی گزینه‌های سمت چپ صفحه نتایج جستجو بر روی گزینه "</a:t>
            </a:r>
            <a:r>
              <a:rPr lang="en-US" b="0" i="0" cap="none" dirty="0">
                <a:solidFill>
                  <a:srgbClr val="222222"/>
                </a:solidFill>
                <a:effectLst/>
                <a:latin typeface="Times New Roman" panose="02020603050405020304" pitchFamily="18" charset="0"/>
                <a:cs typeface="B Nazanin" panose="00000400000000000000" pitchFamily="2" charset="-78"/>
              </a:rPr>
              <a:t>Since Year</a:t>
            </a:r>
            <a:r>
              <a:rPr lang="fa-IR" b="0" i="0" dirty="0">
                <a:solidFill>
                  <a:srgbClr val="222222"/>
                </a:solidFill>
                <a:effectLst/>
                <a:latin typeface="Times New Roman" panose="02020603050405020304" pitchFamily="18" charset="0"/>
                <a:cs typeface="B Nazanin" panose="00000400000000000000" pitchFamily="2" charset="-78"/>
              </a:rPr>
              <a:t>" کلیک کرده تا مقالات مربوط به یک بازه زمانی خاص نمایش داده شوند.</a:t>
            </a:r>
            <a:endParaRPr lang="en-US" b="0" i="0" dirty="0">
              <a:solidFill>
                <a:srgbClr val="222222"/>
              </a:solidFill>
              <a:effectLst/>
              <a:latin typeface="Times New Roman" panose="02020603050405020304" pitchFamily="18" charset="0"/>
              <a:cs typeface="B Nazanin" panose="00000400000000000000" pitchFamily="2" charset="-78"/>
            </a:endParaRPr>
          </a:p>
          <a:p>
            <a:pPr marL="0" indent="0" algn="r" rtl="1">
              <a:buNone/>
            </a:pPr>
            <a:r>
              <a:rPr lang="fa-IR" dirty="0">
                <a:latin typeface="Times New Roman" panose="02020603050405020304" pitchFamily="18" charset="0"/>
                <a:cs typeface="B Nazanin" panose="00000400000000000000" pitchFamily="2" charset="-78"/>
              </a:rPr>
              <a:t/>
            </a:r>
            <a:br>
              <a:rPr lang="fa-IR" dirty="0">
                <a:latin typeface="Times New Roman" panose="02020603050405020304" pitchFamily="18" charset="0"/>
                <a:cs typeface="B Nazanin" panose="00000400000000000000" pitchFamily="2" charset="-78"/>
              </a:rPr>
            </a:br>
            <a:r>
              <a:rPr lang="fa-IR" b="0" i="0" dirty="0">
                <a:solidFill>
                  <a:srgbClr val="222222"/>
                </a:solidFill>
                <a:effectLst/>
                <a:latin typeface="Times New Roman" panose="02020603050405020304" pitchFamily="18" charset="0"/>
                <a:cs typeface="B Nazanin" panose="00000400000000000000" pitchFamily="2" charset="-78"/>
              </a:rPr>
              <a:t>• با کلیک بر روی گزینه </a:t>
            </a:r>
            <a:r>
              <a:rPr lang="en-US" b="0" i="0" cap="none" dirty="0">
                <a:solidFill>
                  <a:srgbClr val="222222"/>
                </a:solidFill>
                <a:effectLst/>
                <a:latin typeface="Times New Roman" panose="02020603050405020304" pitchFamily="18" charset="0"/>
                <a:cs typeface="B Nazanin" panose="00000400000000000000" pitchFamily="2" charset="-78"/>
              </a:rPr>
              <a:t>Sort by date </a:t>
            </a:r>
            <a:r>
              <a:rPr lang="fa-IR" b="0" i="0" cap="none" dirty="0">
                <a:solidFill>
                  <a:srgbClr val="222222"/>
                </a:solidFill>
                <a:effectLst/>
                <a:latin typeface="Times New Roman" panose="02020603050405020304" pitchFamily="18" charset="0"/>
                <a:cs typeface="B Nazanin" panose="00000400000000000000" pitchFamily="2" charset="-78"/>
              </a:rPr>
              <a:t> </a:t>
            </a:r>
            <a:r>
              <a:rPr lang="fa-IR" b="0" i="0" dirty="0">
                <a:solidFill>
                  <a:srgbClr val="222222"/>
                </a:solidFill>
                <a:effectLst/>
                <a:latin typeface="Times New Roman" panose="02020603050405020304" pitchFamily="18" charset="0"/>
                <a:cs typeface="B Nazanin" panose="00000400000000000000" pitchFamily="2" charset="-78"/>
              </a:rPr>
              <a:t>می‌توان جدیدترین مقالات را یافت و نتایج جستجو به ترتیب زمانی نمایش داده خواهد شد.</a:t>
            </a:r>
            <a:endParaRPr lang="en-US" dirty="0">
              <a:latin typeface="Times New Roman" panose="02020603050405020304" pitchFamily="18" charset="0"/>
              <a:cs typeface="B Nazanin" panose="00000400000000000000" pitchFamily="2" charset="-78"/>
            </a:endParaRPr>
          </a:p>
        </p:txBody>
      </p:sp>
      <p:pic>
        <p:nvPicPr>
          <p:cNvPr id="5" name="Picture 4">
            <a:extLst>
              <a:ext uri="{FF2B5EF4-FFF2-40B4-BE49-F238E27FC236}">
                <a16:creationId xmlns:a16="http://schemas.microsoft.com/office/drawing/2014/main" id="{9D93E37D-4538-4E3E-9519-79F1C78B7B1A}"/>
              </a:ext>
            </a:extLst>
          </p:cNvPr>
          <p:cNvPicPr>
            <a:picLocks noChangeAspect="1"/>
          </p:cNvPicPr>
          <p:nvPr/>
        </p:nvPicPr>
        <p:blipFill>
          <a:blip r:embed="rId2"/>
          <a:stretch>
            <a:fillRect/>
          </a:stretch>
        </p:blipFill>
        <p:spPr>
          <a:xfrm>
            <a:off x="370410" y="1885015"/>
            <a:ext cx="5950619" cy="4401711"/>
          </a:xfrm>
          <a:prstGeom prst="rect">
            <a:avLst/>
          </a:prstGeom>
          <a:ln>
            <a:noFill/>
          </a:ln>
        </p:spPr>
      </p:pic>
      <p:sp>
        <p:nvSpPr>
          <p:cNvPr id="6" name="TextBox 5">
            <a:extLst>
              <a:ext uri="{FF2B5EF4-FFF2-40B4-BE49-F238E27FC236}">
                <a16:creationId xmlns:a16="http://schemas.microsoft.com/office/drawing/2014/main" id="{A207E24B-514A-4C6C-AEB8-63A4B11DE5D0}"/>
              </a:ext>
            </a:extLst>
          </p:cNvPr>
          <p:cNvSpPr txBox="1"/>
          <p:nvPr/>
        </p:nvSpPr>
        <p:spPr>
          <a:xfrm>
            <a:off x="551329" y="3160059"/>
            <a:ext cx="1062318" cy="1264023"/>
          </a:xfrm>
          <a:prstGeom prst="rect">
            <a:avLst/>
          </a:prstGeom>
          <a:noFill/>
          <a:ln>
            <a:solidFill>
              <a:srgbClr val="FF0000"/>
            </a:solidFill>
          </a:ln>
        </p:spPr>
        <p:txBody>
          <a:bodyPr wrap="square" rtlCol="0">
            <a:spAutoFit/>
          </a:bodyPr>
          <a:lstStyle/>
          <a:p>
            <a:endParaRPr lang="en-US" dirty="0"/>
          </a:p>
        </p:txBody>
      </p:sp>
      <p:sp>
        <p:nvSpPr>
          <p:cNvPr id="7" name="TextBox 6">
            <a:extLst>
              <a:ext uri="{FF2B5EF4-FFF2-40B4-BE49-F238E27FC236}">
                <a16:creationId xmlns:a16="http://schemas.microsoft.com/office/drawing/2014/main" id="{D9AD3E45-4AF3-4E97-B08C-C03F55DA66B0}"/>
              </a:ext>
            </a:extLst>
          </p:cNvPr>
          <p:cNvSpPr txBox="1"/>
          <p:nvPr/>
        </p:nvSpPr>
        <p:spPr>
          <a:xfrm>
            <a:off x="370411" y="4485415"/>
            <a:ext cx="1290918" cy="506917"/>
          </a:xfrm>
          <a:prstGeom prst="rect">
            <a:avLst/>
          </a:prstGeom>
          <a:noFill/>
          <a:ln>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297371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16" presetClass="entr" presetSubtype="21"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1+#ppt_h/2"/>
                                          </p:val>
                                        </p:tav>
                                        <p:tav tm="100000">
                                          <p:val>
                                            <p:strVal val="#ppt_y"/>
                                          </p:val>
                                        </p:tav>
                                      </p:tavLst>
                                    </p:anim>
                                  </p:childTnLst>
                                </p:cTn>
                              </p:par>
                              <p:par>
                                <p:cTn id="18" presetID="16" presetClass="entr" presetSubtype="21"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arn(inVertical)">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par>
                                <p:cTn id="27" presetID="16" presetClass="entr" presetSubtype="21"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barn(inVertical)">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F02CA-F225-49EA-8170-29B7D0D17617}"/>
              </a:ext>
            </a:extLst>
          </p:cNvPr>
          <p:cNvSpPr>
            <a:spLocks noGrp="1"/>
          </p:cNvSpPr>
          <p:nvPr>
            <p:ph type="title"/>
          </p:nvPr>
        </p:nvSpPr>
        <p:spPr>
          <a:xfrm>
            <a:off x="913775" y="618518"/>
            <a:ext cx="10364451" cy="658954"/>
          </a:xfrm>
        </p:spPr>
        <p:txBody>
          <a:bodyPr>
            <a:normAutofit fontScale="90000"/>
          </a:bodyPr>
          <a:lstStyle/>
          <a:p>
            <a:pPr algn="r" rtl="1"/>
            <a:r>
              <a:rPr lang="fa-IR" dirty="0">
                <a:cs typeface="B Titr" panose="00000700000000000000" pitchFamily="2" charset="-78"/>
              </a:rPr>
              <a:t>دانلود مقاله از گوگل اسکالر</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861A12C7-887A-47C2-9F7A-4D1A88C4F029}"/>
              </a:ext>
            </a:extLst>
          </p:cNvPr>
          <p:cNvSpPr>
            <a:spLocks noGrp="1"/>
          </p:cNvSpPr>
          <p:nvPr>
            <p:ph sz="quarter" idx="13"/>
          </p:nvPr>
        </p:nvSpPr>
        <p:spPr>
          <a:xfrm>
            <a:off x="7960658" y="2367092"/>
            <a:ext cx="3316941" cy="3424107"/>
          </a:xfrm>
        </p:spPr>
        <p:txBody>
          <a:bodyPr>
            <a:normAutofit fontScale="92500" lnSpcReduction="10000"/>
          </a:bodyPr>
          <a:lstStyle/>
          <a:p>
            <a:pPr marL="0" indent="0" algn="r" rtl="1">
              <a:buNone/>
            </a:pPr>
            <a:r>
              <a:rPr lang="fa-IR" dirty="0">
                <a:cs typeface="B Nazanin" panose="00000400000000000000" pitchFamily="2" charset="-78"/>
              </a:rPr>
              <a:t>1- در مقالاتی که گزینه </a:t>
            </a:r>
            <a:r>
              <a:rPr lang="en-US" dirty="0">
                <a:cs typeface="B Nazanin" panose="00000400000000000000" pitchFamily="2" charset="-78"/>
              </a:rPr>
              <a:t>pdf</a:t>
            </a:r>
            <a:r>
              <a:rPr lang="fa-IR" dirty="0">
                <a:cs typeface="B Nazanin" panose="00000400000000000000" pitchFamily="2" charset="-78"/>
              </a:rPr>
              <a:t> ثبت شده،امکان دانلود رایگان مقاله وجود دارد. </a:t>
            </a:r>
          </a:p>
          <a:p>
            <a:pPr marL="0" indent="0" algn="r" rtl="1">
              <a:buNone/>
            </a:pPr>
            <a:r>
              <a:rPr lang="fa-IR" dirty="0">
                <a:cs typeface="B Nazanin" panose="00000400000000000000" pitchFamily="2" charset="-78"/>
              </a:rPr>
              <a:t>2- در صورتی که روی عنوان مقاله کلیک کنید وارد سایت ناشر شده و امکان دانلود را از سایت ناشر بررسی میکنیم.</a:t>
            </a:r>
          </a:p>
          <a:p>
            <a:pPr marL="0" indent="0" algn="r" rtl="1">
              <a:buNone/>
            </a:pPr>
            <a:r>
              <a:rPr lang="fa-IR" dirty="0">
                <a:cs typeface="B Nazanin" panose="00000400000000000000" pitchFamily="2" charset="-78"/>
              </a:rPr>
              <a:t>3-در حالتی که مثل نتیجه اول گزینه </a:t>
            </a:r>
            <a:r>
              <a:rPr lang="en-US" dirty="0">
                <a:cs typeface="B Nazanin" panose="00000400000000000000" pitchFamily="2" charset="-78"/>
              </a:rPr>
              <a:t>pdf</a:t>
            </a:r>
            <a:r>
              <a:rPr lang="fa-IR" dirty="0">
                <a:cs typeface="B Nazanin" panose="00000400000000000000" pitchFamily="2" charset="-78"/>
              </a:rPr>
              <a:t> موجود نیست </a:t>
            </a:r>
            <a:r>
              <a:rPr lang="en-US" cap="none" dirty="0">
                <a:cs typeface="B Nazanin" panose="00000400000000000000" pitchFamily="2" charset="-78"/>
              </a:rPr>
              <a:t>version</a:t>
            </a:r>
            <a:r>
              <a:rPr lang="fa-IR" dirty="0">
                <a:cs typeface="B Nazanin" panose="00000400000000000000" pitchFamily="2" charset="-78"/>
              </a:rPr>
              <a:t>های دیگر مقاله را بررسی میکنیم.</a:t>
            </a:r>
          </a:p>
          <a:p>
            <a:pPr marL="0" indent="0" algn="r" rtl="1">
              <a:buNone/>
            </a:pPr>
            <a:r>
              <a:rPr lang="fa-IR" dirty="0">
                <a:cs typeface="B Nazanin" panose="00000400000000000000" pitchFamily="2" charset="-78"/>
              </a:rPr>
              <a:t>4- در شرایطی که از هیچ کدام از روش‌های بالا به نتیجه نرسیدید به کتابخانه دانشکده مراجعه کنید. </a:t>
            </a:r>
          </a:p>
          <a:p>
            <a:pPr marL="0" indent="0" algn="r" rtl="1">
              <a:buNone/>
            </a:pPr>
            <a:endParaRPr lang="en-US" dirty="0">
              <a:cs typeface="B Nazanin" panose="00000400000000000000" pitchFamily="2" charset="-78"/>
            </a:endParaRPr>
          </a:p>
        </p:txBody>
      </p:sp>
      <p:pic>
        <p:nvPicPr>
          <p:cNvPr id="5" name="Picture 4">
            <a:extLst>
              <a:ext uri="{FF2B5EF4-FFF2-40B4-BE49-F238E27FC236}">
                <a16:creationId xmlns:a16="http://schemas.microsoft.com/office/drawing/2014/main" id="{AE464D83-B8C4-40D1-9BF4-E4B4E325B273}"/>
              </a:ext>
            </a:extLst>
          </p:cNvPr>
          <p:cNvPicPr>
            <a:picLocks noChangeAspect="1"/>
          </p:cNvPicPr>
          <p:nvPr/>
        </p:nvPicPr>
        <p:blipFill>
          <a:blip r:embed="rId2"/>
          <a:stretch>
            <a:fillRect/>
          </a:stretch>
        </p:blipFill>
        <p:spPr>
          <a:xfrm>
            <a:off x="257165" y="1533780"/>
            <a:ext cx="7499959" cy="4436714"/>
          </a:xfrm>
          <a:prstGeom prst="rect">
            <a:avLst/>
          </a:prstGeom>
        </p:spPr>
      </p:pic>
      <p:sp>
        <p:nvSpPr>
          <p:cNvPr id="7" name="Arrow: Down 6">
            <a:extLst>
              <a:ext uri="{FF2B5EF4-FFF2-40B4-BE49-F238E27FC236}">
                <a16:creationId xmlns:a16="http://schemas.microsoft.com/office/drawing/2014/main" id="{C14CAA4C-068D-4270-A245-CD1F783B93F4}"/>
              </a:ext>
            </a:extLst>
          </p:cNvPr>
          <p:cNvSpPr/>
          <p:nvPr/>
        </p:nvSpPr>
        <p:spPr>
          <a:xfrm>
            <a:off x="7019365" y="2546387"/>
            <a:ext cx="295835" cy="583570"/>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5D8AED0-1182-4A40-A6CF-02D9BE7D025E}"/>
              </a:ext>
            </a:extLst>
          </p:cNvPr>
          <p:cNvSpPr txBox="1"/>
          <p:nvPr/>
        </p:nvSpPr>
        <p:spPr>
          <a:xfrm>
            <a:off x="7315200" y="2675965"/>
            <a:ext cx="441924" cy="369332"/>
          </a:xfrm>
          <a:prstGeom prst="rect">
            <a:avLst/>
          </a:prstGeom>
          <a:noFill/>
        </p:spPr>
        <p:txBody>
          <a:bodyPr wrap="square" rtlCol="0">
            <a:spAutoFit/>
          </a:bodyPr>
          <a:lstStyle/>
          <a:p>
            <a:r>
              <a:rPr lang="fa-IR" dirty="0">
                <a:solidFill>
                  <a:srgbClr val="FF0000"/>
                </a:solidFill>
                <a:cs typeface="B Nazanin" panose="00000400000000000000" pitchFamily="2" charset="-78"/>
              </a:rPr>
              <a:t>1</a:t>
            </a:r>
            <a:endParaRPr lang="en-US" dirty="0">
              <a:solidFill>
                <a:srgbClr val="FF0000"/>
              </a:solidFill>
              <a:cs typeface="B Nazanin" panose="00000400000000000000" pitchFamily="2" charset="-78"/>
            </a:endParaRPr>
          </a:p>
        </p:txBody>
      </p:sp>
      <p:sp>
        <p:nvSpPr>
          <p:cNvPr id="9" name="Arrow: Left 8">
            <a:extLst>
              <a:ext uri="{FF2B5EF4-FFF2-40B4-BE49-F238E27FC236}">
                <a16:creationId xmlns:a16="http://schemas.microsoft.com/office/drawing/2014/main" id="{30C01B62-1F44-4A83-94A6-D991E29EAD37}"/>
              </a:ext>
            </a:extLst>
          </p:cNvPr>
          <p:cNvSpPr/>
          <p:nvPr/>
        </p:nvSpPr>
        <p:spPr>
          <a:xfrm>
            <a:off x="5358752" y="1665027"/>
            <a:ext cx="591671" cy="235785"/>
          </a:xfrm>
          <a:prstGeom prst="lef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CE32A9F-688D-4E30-A168-75E97497BA5A}"/>
              </a:ext>
            </a:extLst>
          </p:cNvPr>
          <p:cNvSpPr txBox="1"/>
          <p:nvPr/>
        </p:nvSpPr>
        <p:spPr>
          <a:xfrm>
            <a:off x="5950423" y="1665027"/>
            <a:ext cx="382138" cy="382980"/>
          </a:xfrm>
          <a:prstGeom prst="rect">
            <a:avLst/>
          </a:prstGeom>
          <a:noFill/>
        </p:spPr>
        <p:txBody>
          <a:bodyPr wrap="square" rtlCol="0">
            <a:spAutoFit/>
          </a:bodyPr>
          <a:lstStyle/>
          <a:p>
            <a:r>
              <a:rPr lang="fa-IR" dirty="0">
                <a:solidFill>
                  <a:srgbClr val="FF0000"/>
                </a:solidFill>
                <a:cs typeface="B Nazanin" panose="00000400000000000000" pitchFamily="2" charset="-78"/>
              </a:rPr>
              <a:t>2</a:t>
            </a:r>
            <a:endParaRPr lang="en-US" dirty="0">
              <a:solidFill>
                <a:srgbClr val="FF0000"/>
              </a:solidFill>
              <a:cs typeface="B Nazanin" panose="00000400000000000000" pitchFamily="2" charset="-78"/>
            </a:endParaRPr>
          </a:p>
        </p:txBody>
      </p:sp>
      <p:sp>
        <p:nvSpPr>
          <p:cNvPr id="11" name="Arrow: Left 10">
            <a:extLst>
              <a:ext uri="{FF2B5EF4-FFF2-40B4-BE49-F238E27FC236}">
                <a16:creationId xmlns:a16="http://schemas.microsoft.com/office/drawing/2014/main" id="{71F5D792-D85F-4BE3-863E-D8B6EDEA9FA2}"/>
              </a:ext>
            </a:extLst>
          </p:cNvPr>
          <p:cNvSpPr/>
          <p:nvPr/>
        </p:nvSpPr>
        <p:spPr>
          <a:xfrm>
            <a:off x="3603812" y="2576336"/>
            <a:ext cx="505100" cy="226762"/>
          </a:xfrm>
          <a:prstGeom prst="lef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8F59837B-E0D3-4F02-942F-FB0FD68758BF}"/>
              </a:ext>
            </a:extLst>
          </p:cNvPr>
          <p:cNvSpPr txBox="1"/>
          <p:nvPr/>
        </p:nvSpPr>
        <p:spPr>
          <a:xfrm>
            <a:off x="4158882" y="2512156"/>
            <a:ext cx="639649" cy="369332"/>
          </a:xfrm>
          <a:prstGeom prst="rect">
            <a:avLst/>
          </a:prstGeom>
          <a:noFill/>
        </p:spPr>
        <p:txBody>
          <a:bodyPr wrap="square" rtlCol="0">
            <a:spAutoFit/>
          </a:bodyPr>
          <a:lstStyle/>
          <a:p>
            <a:r>
              <a:rPr lang="fa-IR" dirty="0">
                <a:solidFill>
                  <a:srgbClr val="FF0000"/>
                </a:solidFill>
                <a:cs typeface="B Nazanin" panose="00000400000000000000" pitchFamily="2" charset="-78"/>
              </a:rPr>
              <a:t>3</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val="213096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down)">
                                      <p:cBhvr>
                                        <p:cTn id="16" dur="500"/>
                                        <p:tgtEl>
                                          <p:spTgt spid="8"/>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arn(inVertical)">
                                      <p:cBhvr>
                                        <p:cTn id="24" dur="500"/>
                                        <p:tgtEl>
                                          <p:spTgt spid="3">
                                            <p:txEl>
                                              <p:pRg st="1" end="1"/>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par>
                                <p:cTn id="28" presetID="16" presetClass="entr" presetSubtype="21" fill="hold" nodeType="withEffect">
                                  <p:stCondLst>
                                    <p:cond delay="0"/>
                                  </p:stCondLst>
                                  <p:childTnLst>
                                    <p:set>
                                      <p:cBhvr>
                                        <p:cTn id="29" dur="1" fill="hold">
                                          <p:stCondLst>
                                            <p:cond delay="0"/>
                                          </p:stCondLst>
                                        </p:cTn>
                                        <p:tgtEl>
                                          <p:spTgt spid="10">
                                            <p:txEl>
                                              <p:pRg st="0" end="0"/>
                                            </p:txEl>
                                          </p:spTgt>
                                        </p:tgtEl>
                                        <p:attrNameLst>
                                          <p:attrName>style.visibility</p:attrName>
                                        </p:attrNameLst>
                                      </p:cBhvr>
                                      <p:to>
                                        <p:strVal val="visible"/>
                                      </p:to>
                                    </p:set>
                                    <p:animEffect transition="in" filter="barn(inVertical)">
                                      <p:cBhvr>
                                        <p:cTn id="30" dur="500"/>
                                        <p:tgtEl>
                                          <p:spTgt spid="10">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barn(inVertical)">
                                      <p:cBhvr>
                                        <p:cTn id="35" dur="500"/>
                                        <p:tgtEl>
                                          <p:spTgt spid="3">
                                            <p:txEl>
                                              <p:pRg st="2" end="2"/>
                                            </p:txEl>
                                          </p:spTgt>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wipe(down)">
                                      <p:cBhvr>
                                        <p:cTn id="38" dur="500"/>
                                        <p:tgtEl>
                                          <p:spTgt spid="11"/>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Effect transition="in" filter="barn(inVertical)">
                                      <p:cBhvr>
                                        <p:cTn id="4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animBg="1"/>
      <p:bldP spid="11" grpId="0" animBg="1"/>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FF77D-A755-436C-9C43-C5CACE0C9B27}"/>
              </a:ext>
            </a:extLst>
          </p:cNvPr>
          <p:cNvSpPr>
            <a:spLocks noGrp="1"/>
          </p:cNvSpPr>
          <p:nvPr>
            <p:ph type="title"/>
          </p:nvPr>
        </p:nvSpPr>
        <p:spPr>
          <a:xfrm>
            <a:off x="913775" y="349624"/>
            <a:ext cx="10364451" cy="1116106"/>
          </a:xfrm>
        </p:spPr>
        <p:style>
          <a:lnRef idx="1">
            <a:schemeClr val="accent1"/>
          </a:lnRef>
          <a:fillRef idx="2">
            <a:schemeClr val="accent1"/>
          </a:fillRef>
          <a:effectRef idx="1">
            <a:schemeClr val="accent1"/>
          </a:effectRef>
          <a:fontRef idx="minor">
            <a:schemeClr val="dk1"/>
          </a:fontRef>
        </p:style>
        <p:txBody>
          <a:bodyPr/>
          <a:lstStyle/>
          <a:p>
            <a:pPr algn="r" rtl="1"/>
            <a:r>
              <a:rPr lang="fa-IR" dirty="0">
                <a:cs typeface="B Titr" panose="00000700000000000000" pitchFamily="2" charset="-78"/>
              </a:rPr>
              <a:t>سایر ویژگی‌ها و قابلیت‌های گوکل اسکالر</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7B3E3BE2-E0E8-4F09-B180-2C1C5DEA7F48}"/>
              </a:ext>
            </a:extLst>
          </p:cNvPr>
          <p:cNvSpPr>
            <a:spLocks noGrp="1"/>
          </p:cNvSpPr>
          <p:nvPr>
            <p:ph sz="quarter" idx="13"/>
          </p:nvPr>
        </p:nvSpPr>
        <p:spPr>
          <a:xfrm>
            <a:off x="913774" y="1788460"/>
            <a:ext cx="10623802" cy="5069540"/>
          </a:xfrm>
        </p:spPr>
        <p:txBody>
          <a:bodyPr>
            <a:noAutofit/>
          </a:bodyPr>
          <a:lstStyle/>
          <a:p>
            <a:pPr algn="just" rtl="1"/>
            <a:r>
              <a:rPr lang="fa-IR" sz="2800" dirty="0">
                <a:cs typeface="B Nazanin" panose="00000400000000000000" pitchFamily="2" charset="-78"/>
              </a:rPr>
              <a:t>اگر با حساب کاربری گوگل در پایگاه گوگل اسکالر لاگین شوید امکانات زیر نیز برای شما فعال است:</a:t>
            </a:r>
          </a:p>
          <a:p>
            <a:pPr lvl="1" algn="just" rtl="1"/>
            <a:r>
              <a:rPr lang="fa-IR" sz="2800" dirty="0">
                <a:cs typeface="B Nazanin" panose="00000400000000000000" pitchFamily="2" charset="-78"/>
              </a:rPr>
              <a:t>امکان ذخیره کردن نتایج جستجودر </a:t>
            </a:r>
            <a:r>
              <a:rPr lang="en-US" sz="2800" cap="none" dirty="0">
                <a:solidFill>
                  <a:srgbClr val="FF0000"/>
                </a:solidFill>
                <a:cs typeface="B Nazanin" panose="00000400000000000000" pitchFamily="2" charset="-78"/>
              </a:rPr>
              <a:t>My Library</a:t>
            </a:r>
            <a:r>
              <a:rPr lang="fa-IR" sz="2800" cap="none" dirty="0">
                <a:cs typeface="B Nazanin" panose="00000400000000000000" pitchFamily="2" charset="-78"/>
              </a:rPr>
              <a:t> </a:t>
            </a:r>
            <a:endParaRPr lang="fa-IR" sz="2800" dirty="0">
              <a:cs typeface="B Nazanin" panose="00000400000000000000" pitchFamily="2" charset="-78"/>
            </a:endParaRPr>
          </a:p>
          <a:p>
            <a:pPr lvl="1" algn="just" rtl="1"/>
            <a:r>
              <a:rPr lang="fa-IR" sz="2800" dirty="0">
                <a:cs typeface="B Nazanin" panose="00000400000000000000" pitchFamily="2" charset="-78"/>
              </a:rPr>
              <a:t>امکان تنظیم </a:t>
            </a:r>
            <a:r>
              <a:rPr lang="en-US" sz="2800" cap="none" dirty="0">
                <a:solidFill>
                  <a:srgbClr val="FF0000"/>
                </a:solidFill>
                <a:cs typeface="B Nazanin" panose="00000400000000000000" pitchFamily="2" charset="-78"/>
              </a:rPr>
              <a:t>Alert</a:t>
            </a:r>
            <a:r>
              <a:rPr lang="fa-IR" sz="2800" cap="none" dirty="0">
                <a:cs typeface="B Nazanin" panose="00000400000000000000" pitchFamily="2" charset="-78"/>
              </a:rPr>
              <a:t> </a:t>
            </a:r>
            <a:r>
              <a:rPr lang="fa-IR" sz="2800" dirty="0">
                <a:cs typeface="B Nazanin" panose="00000400000000000000" pitchFamily="2" charset="-78"/>
              </a:rPr>
              <a:t>از نتیجه جستجو( </a:t>
            </a:r>
            <a:r>
              <a:rPr lang="en-US" sz="2800" cap="none" dirty="0">
                <a:cs typeface="B Nazanin" panose="00000400000000000000" pitchFamily="2" charset="-78"/>
              </a:rPr>
              <a:t>Alert</a:t>
            </a:r>
            <a:r>
              <a:rPr lang="fa-IR" sz="2800" cap="none" dirty="0">
                <a:cs typeface="B Nazanin" panose="00000400000000000000" pitchFamily="2" charset="-78"/>
              </a:rPr>
              <a:t> </a:t>
            </a:r>
            <a:r>
              <a:rPr lang="fa-IR" sz="2800" dirty="0">
                <a:cs typeface="B Nazanin" panose="00000400000000000000" pitchFamily="2" charset="-78"/>
              </a:rPr>
              <a:t>امکانی است که پایگاه در اختیار کاربر قرار می‌دهد و هر رکوردی که در آینده با فرمول جستجوی مورد نظر به پایگاه اضافه شد را به کاربر از طریق ایمیل اطلاع‌رسانی می‌کند.)</a:t>
            </a:r>
          </a:p>
          <a:p>
            <a:pPr lvl="1" algn="just" rtl="1"/>
            <a:r>
              <a:rPr lang="fa-IR" sz="2800" dirty="0">
                <a:cs typeface="B Nazanin" panose="00000400000000000000" pitchFamily="2" charset="-78"/>
              </a:rPr>
              <a:t>امکان ایجاد</a:t>
            </a:r>
            <a:r>
              <a:rPr lang="en-US" sz="2800" dirty="0">
                <a:cs typeface="B Nazanin" panose="00000400000000000000" pitchFamily="2" charset="-78"/>
              </a:rPr>
              <a:t> </a:t>
            </a:r>
            <a:r>
              <a:rPr lang="en-US" sz="2800" cap="none" dirty="0">
                <a:solidFill>
                  <a:srgbClr val="FF0000"/>
                </a:solidFill>
                <a:cs typeface="B Nazanin" panose="00000400000000000000" pitchFamily="2" charset="-78"/>
              </a:rPr>
              <a:t>My Profile</a:t>
            </a:r>
            <a:r>
              <a:rPr lang="fa-IR" sz="2800" cap="none" dirty="0">
                <a:solidFill>
                  <a:srgbClr val="FF0000"/>
                </a:solidFill>
                <a:cs typeface="B Nazanin" panose="00000400000000000000" pitchFamily="2" charset="-78"/>
              </a:rPr>
              <a:t> </a:t>
            </a:r>
            <a:r>
              <a:rPr lang="fa-IR" sz="2800" cap="none" dirty="0">
                <a:cs typeface="B Nazanin" panose="00000400000000000000" pitchFamily="2" charset="-78"/>
              </a:rPr>
              <a:t>(</a:t>
            </a:r>
            <a:r>
              <a:rPr lang="fa-IR" sz="2800" dirty="0">
                <a:cs typeface="B Nazanin" panose="00000400000000000000" pitchFamily="2" charset="-78"/>
              </a:rPr>
              <a:t>پروفایل عمومی نویسنده) که مقالات نوشته شده توسط هر شخص در این صفحه آورده می‌شود و شاخص‌های استنادی مثل </a:t>
            </a:r>
            <a:r>
              <a:rPr lang="en-US" sz="2800" cap="none" dirty="0">
                <a:cs typeface="B Nazanin" panose="00000400000000000000" pitchFamily="2" charset="-78"/>
              </a:rPr>
              <a:t>H-index</a:t>
            </a:r>
            <a:r>
              <a:rPr lang="fa-IR" sz="2800" cap="none" dirty="0">
                <a:cs typeface="B Nazanin" panose="00000400000000000000" pitchFamily="2" charset="-78"/>
              </a:rPr>
              <a:t>  </a:t>
            </a:r>
            <a:r>
              <a:rPr lang="fa-IR" sz="2800" dirty="0">
                <a:cs typeface="B Nazanin" panose="00000400000000000000" pitchFamily="2" charset="-78"/>
              </a:rPr>
              <a:t>برای هر فرد محاسبه می‌شود.</a:t>
            </a:r>
            <a:endParaRPr lang="en-US" sz="2800" dirty="0">
              <a:cs typeface="B Nazanin" panose="00000400000000000000" pitchFamily="2" charset="-78"/>
            </a:endParaRPr>
          </a:p>
        </p:txBody>
      </p:sp>
    </p:spTree>
    <p:extLst>
      <p:ext uri="{BB962C8B-B14F-4D97-AF65-F5344CB8AC3E}">
        <p14:creationId xmlns:p14="http://schemas.microsoft.com/office/powerpoint/2010/main" val="2108901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46D7-5D07-4D40-ADF3-19C7C6532158}"/>
              </a:ext>
            </a:extLst>
          </p:cNvPr>
          <p:cNvSpPr>
            <a:spLocks noGrp="1"/>
          </p:cNvSpPr>
          <p:nvPr>
            <p:ph type="title"/>
          </p:nvPr>
        </p:nvSpPr>
        <p:spPr>
          <a:xfrm>
            <a:off x="913775" y="618518"/>
            <a:ext cx="10364451" cy="910031"/>
          </a:xfrm>
          <a:solidFill>
            <a:schemeClr val="accent6">
              <a:lumMod val="40000"/>
              <a:lumOff val="60000"/>
            </a:schemeClr>
          </a:solidFill>
        </p:spPr>
        <p:txBody>
          <a:bodyPr/>
          <a:lstStyle/>
          <a:p>
            <a:pPr algn="r" rtl="1"/>
            <a:r>
              <a:rPr lang="fa-IR" dirty="0">
                <a:cs typeface="B Titr" panose="00000700000000000000" pitchFamily="2" charset="-78"/>
              </a:rPr>
              <a:t>معرفی گوگل اسکالر</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CC3E4A4F-1663-47BB-A2EB-BF2DB618AE55}"/>
              </a:ext>
            </a:extLst>
          </p:cNvPr>
          <p:cNvSpPr>
            <a:spLocks noGrp="1"/>
          </p:cNvSpPr>
          <p:nvPr>
            <p:ph sz="quarter" idx="13"/>
          </p:nvPr>
        </p:nvSpPr>
        <p:spPr>
          <a:xfrm>
            <a:off x="791571" y="1957388"/>
            <a:ext cx="10486030" cy="4743662"/>
          </a:xfrm>
        </p:spPr>
        <p:txBody>
          <a:bodyPr>
            <a:normAutofit/>
          </a:bodyPr>
          <a:lstStyle/>
          <a:p>
            <a:pPr algn="just" rtl="1"/>
            <a:r>
              <a:rPr lang="fa-IR" dirty="0">
                <a:cs typeface="B Nazanin" panose="00000400000000000000" pitchFamily="2" charset="-78"/>
              </a:rPr>
              <a:t>اسکالر جستجوگری از شرکت گوگل است که امکان جستجوی واژه‌های کلیدی در</a:t>
            </a:r>
            <a:r>
              <a:rPr lang="en-US" dirty="0">
                <a:cs typeface="B Nazanin" panose="00000400000000000000" pitchFamily="2" charset="-78"/>
              </a:rPr>
              <a:t> </a:t>
            </a:r>
            <a:r>
              <a:rPr lang="fa-IR" dirty="0">
                <a:cs typeface="B Nazanin" panose="00000400000000000000" pitchFamily="2" charset="-78"/>
              </a:rPr>
              <a:t>انواع </a:t>
            </a:r>
            <a:r>
              <a:rPr lang="fa-IR" dirty="0">
                <a:solidFill>
                  <a:srgbClr val="FF0000"/>
                </a:solidFill>
                <a:cs typeface="B Nazanin" panose="00000400000000000000" pitchFamily="2" charset="-78"/>
              </a:rPr>
              <a:t>انتشارات علمی </a:t>
            </a:r>
            <a:r>
              <a:rPr lang="fa-IR" dirty="0">
                <a:cs typeface="B Nazanin" panose="00000400000000000000" pitchFamily="2" charset="-78"/>
              </a:rPr>
              <a:t>اعم از مقاله‌ها، پایان‌نامه‌ها و گزارش‌های فنی در </a:t>
            </a:r>
            <a:r>
              <a:rPr lang="fa-IR" dirty="0">
                <a:solidFill>
                  <a:srgbClr val="FF0000"/>
                </a:solidFill>
                <a:cs typeface="B Nazanin" panose="00000400000000000000" pitchFamily="2" charset="-78"/>
              </a:rPr>
              <a:t>همه رشته‌های دانشگاهی</a:t>
            </a:r>
            <a:r>
              <a:rPr lang="fa-IR" dirty="0">
                <a:cs typeface="B Nazanin" panose="00000400000000000000" pitchFamily="2" charset="-78"/>
              </a:rPr>
              <a:t> را فراهم می‌کند.</a:t>
            </a:r>
          </a:p>
          <a:p>
            <a:pPr algn="just" rtl="1"/>
            <a:r>
              <a:rPr lang="fa-IR" b="0" i="0" u="none" strike="noStrike" dirty="0">
                <a:effectLst/>
                <a:latin typeface="-apple-system"/>
                <a:cs typeface="B Nazanin" panose="00000400000000000000" pitchFamily="2" charset="-78"/>
              </a:rPr>
              <a:t>گوگل اسکالر</a:t>
            </a:r>
            <a:r>
              <a:rPr lang="fa-IR" b="0" i="0" dirty="0">
                <a:effectLst/>
                <a:latin typeface="-apple-system"/>
                <a:cs typeface="B Nazanin" panose="00000400000000000000" pitchFamily="2" charset="-78"/>
              </a:rPr>
              <a:t> </a:t>
            </a:r>
            <a:r>
              <a:rPr lang="fa-IR" b="0" i="0" dirty="0">
                <a:solidFill>
                  <a:srgbClr val="222222"/>
                </a:solidFill>
                <a:effectLst/>
                <a:latin typeface="-apple-system"/>
                <a:cs typeface="B Nazanin" panose="00000400000000000000" pitchFamily="2" charset="-78"/>
              </a:rPr>
              <a:t>به‌عنوان یک </a:t>
            </a:r>
            <a:r>
              <a:rPr lang="fa-IR" b="0" i="0" dirty="0">
                <a:solidFill>
                  <a:schemeClr val="accent5"/>
                </a:solidFill>
                <a:effectLst/>
                <a:latin typeface="-apple-system"/>
                <a:cs typeface="B Nazanin" panose="00000400000000000000" pitchFamily="2" charset="-78"/>
              </a:rPr>
              <a:t>موتور </a:t>
            </a:r>
            <a:r>
              <a:rPr lang="fa-IR" dirty="0">
                <a:solidFill>
                  <a:schemeClr val="accent5"/>
                </a:solidFill>
                <a:latin typeface="-apple-system"/>
                <a:cs typeface="B Nazanin" panose="00000400000000000000" pitchFamily="2" charset="-78"/>
              </a:rPr>
              <a:t>جستجو</a:t>
            </a:r>
            <a:r>
              <a:rPr lang="fa-IR" b="0" i="0" dirty="0">
                <a:solidFill>
                  <a:schemeClr val="accent5"/>
                </a:solidFill>
                <a:effectLst/>
                <a:latin typeface="-apple-system"/>
                <a:cs typeface="B Nazanin" panose="00000400000000000000" pitchFamily="2" charset="-78"/>
              </a:rPr>
              <a:t> رایگان </a:t>
            </a:r>
            <a:r>
              <a:rPr lang="fa-IR" b="0" i="0" dirty="0">
                <a:solidFill>
                  <a:srgbClr val="222222"/>
                </a:solidFill>
                <a:effectLst/>
                <a:latin typeface="-apple-system"/>
                <a:cs typeface="B Nazanin" panose="00000400000000000000" pitchFamily="2" charset="-78"/>
              </a:rPr>
              <a:t>و دارای جامعیت بسیار عالی </a:t>
            </a:r>
            <a:r>
              <a:rPr lang="fa-IR" b="0" i="0" dirty="0">
                <a:solidFill>
                  <a:srgbClr val="FF0000"/>
                </a:solidFill>
                <a:effectLst/>
                <a:latin typeface="-apple-system"/>
                <a:cs typeface="B Nazanin" panose="00000400000000000000" pitchFamily="2" charset="-78"/>
              </a:rPr>
              <a:t>نقطه آغاز مناسبی </a:t>
            </a:r>
            <a:r>
              <a:rPr lang="fa-IR" b="0" i="0" dirty="0">
                <a:solidFill>
                  <a:srgbClr val="222222"/>
                </a:solidFill>
                <a:effectLst/>
                <a:latin typeface="-apple-system"/>
                <a:cs typeface="B Nazanin" panose="00000400000000000000" pitchFamily="2" charset="-78"/>
              </a:rPr>
              <a:t>برای جستجوی منابع علمی می‌باشد. </a:t>
            </a:r>
          </a:p>
          <a:p>
            <a:pPr algn="just" rtl="1"/>
            <a:r>
              <a:rPr lang="fa-IR" b="0" i="0" dirty="0">
                <a:solidFill>
                  <a:srgbClr val="222222"/>
                </a:solidFill>
                <a:effectLst/>
                <a:latin typeface="-apple-system"/>
                <a:cs typeface="B Nazanin" panose="00000400000000000000" pitchFamily="2" charset="-78"/>
              </a:rPr>
              <a:t>لازم به یادآوری است که هرچند گوگل اسکالر به منابع خیلی زیادی دسترسی دارد اما با این‌وجود نمی‌توان آن را به‌عنوان بهترین موتور جستجوی مقالات علمی در نظر گرفت. با این‌حال به علت رایگان بودن آن، بسیاری از محققان می‌توانند با داشتن اطلاعات کافی نسبت به نحوه کار و جستجوی دقیق در گوگل پژوهشگر، بسیاری از نیازهای پژوهشی خود را برطرف نمایند. </a:t>
            </a:r>
          </a:p>
          <a:p>
            <a:pPr algn="just" rtl="1"/>
            <a:r>
              <a:rPr lang="fa-IR" b="0" i="0" dirty="0">
                <a:effectLst/>
                <a:latin typeface="-apple-system"/>
                <a:cs typeface="B Nazanin" panose="00000400000000000000" pitchFamily="2" charset="-78"/>
              </a:rPr>
              <a:t>امکان جستجوی </a:t>
            </a:r>
            <a:r>
              <a:rPr lang="fa-IR" b="0" i="0" dirty="0">
                <a:solidFill>
                  <a:schemeClr val="accent1">
                    <a:lumMod val="50000"/>
                  </a:schemeClr>
                </a:solidFill>
                <a:effectLst/>
                <a:latin typeface="-apple-system"/>
                <a:cs typeface="B Nazanin" panose="00000400000000000000" pitchFamily="2" charset="-78"/>
              </a:rPr>
              <a:t>همه‌ی زبان‌ها </a:t>
            </a:r>
            <a:r>
              <a:rPr lang="fa-IR" b="0" i="0" dirty="0">
                <a:effectLst/>
                <a:latin typeface="-apple-system"/>
                <a:cs typeface="B Nazanin" panose="00000400000000000000" pitchFamily="2" charset="-78"/>
              </a:rPr>
              <a:t>در گوگل اسکالر فراهم است. (فارسی، انگلیسی و ...)</a:t>
            </a:r>
            <a:endParaRPr lang="fa-IR" dirty="0">
              <a:cs typeface="B Nazanin" panose="00000400000000000000" pitchFamily="2" charset="-78"/>
            </a:endParaRPr>
          </a:p>
          <a:p>
            <a:pPr algn="just" rtl="1"/>
            <a:r>
              <a:rPr lang="fa-IR" dirty="0">
                <a:cs typeface="B Nazanin" panose="00000400000000000000" pitchFamily="2" charset="-78"/>
              </a:rPr>
              <a:t>نتایج جستجو بر اساس میزان ارتباط با واژه جستجو شده فهرست می‌شود. برخلاف موتور جستجوی همگانی گوگل، در گوگل اسکالر مرتب کردن یافته‌ها </a:t>
            </a:r>
            <a:r>
              <a:rPr lang="fa-IR" dirty="0">
                <a:solidFill>
                  <a:srgbClr val="FF0000"/>
                </a:solidFill>
                <a:cs typeface="B Nazanin" panose="00000400000000000000" pitchFamily="2" charset="-78"/>
              </a:rPr>
              <a:t>بر اساس میزان ارجاع </a:t>
            </a:r>
            <a:r>
              <a:rPr lang="fa-IR" dirty="0">
                <a:cs typeface="B Nazanin" panose="00000400000000000000" pitchFamily="2" charset="-78"/>
              </a:rPr>
              <a:t>به آن توسط دیگر مولفان است و نه صرفا دفعات بازدید یا پیوند به آن در اینترنت.</a:t>
            </a:r>
            <a:endParaRPr lang="en-US" dirty="0">
              <a:cs typeface="B Nazanin" panose="00000400000000000000" pitchFamily="2" charset="-78"/>
            </a:endParaRPr>
          </a:p>
        </p:txBody>
      </p:sp>
    </p:spTree>
    <p:extLst>
      <p:ext uri="{BB962C8B-B14F-4D97-AF65-F5344CB8AC3E}">
        <p14:creationId xmlns:p14="http://schemas.microsoft.com/office/powerpoint/2010/main" val="1503634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574" y="334370"/>
            <a:ext cx="10364451" cy="1034458"/>
          </a:xfrm>
          <a:solidFill>
            <a:schemeClr val="accent1">
              <a:lumMod val="40000"/>
              <a:lumOff val="60000"/>
            </a:schemeClr>
          </a:solidFill>
        </p:spPr>
        <p:txBody>
          <a:bodyPr>
            <a:normAutofit/>
          </a:bodyPr>
          <a:lstStyle/>
          <a:p>
            <a:pPr algn="r" rtl="1"/>
            <a:r>
              <a:rPr lang="fa-IR" dirty="0">
                <a:latin typeface=" b titr"/>
                <a:cs typeface="B Titr" panose="00000700000000000000" pitchFamily="2" charset="-78"/>
              </a:rPr>
              <a:t>ویژگی‌ها و امکانات گوگل اسکالر</a:t>
            </a:r>
            <a:endParaRPr lang="en-US" dirty="0">
              <a:latin typeface=" b titr"/>
              <a:cs typeface="B Titr" panose="00000700000000000000" pitchFamily="2" charset="-78"/>
            </a:endParaRPr>
          </a:p>
        </p:txBody>
      </p:sp>
      <p:sp>
        <p:nvSpPr>
          <p:cNvPr id="3" name="Content Placeholder 2"/>
          <p:cNvSpPr>
            <a:spLocks noGrp="1"/>
          </p:cNvSpPr>
          <p:nvPr>
            <p:ph sz="quarter" idx="13"/>
          </p:nvPr>
        </p:nvSpPr>
        <p:spPr>
          <a:xfrm>
            <a:off x="327547" y="1815152"/>
            <a:ext cx="5692254" cy="4544705"/>
          </a:xfrm>
        </p:spPr>
        <p:txBody>
          <a:bodyPr>
            <a:noAutofit/>
          </a:bodyPr>
          <a:lstStyle/>
          <a:p>
            <a:pPr marL="0" indent="0" algn="r" rtl="1">
              <a:buNone/>
            </a:pPr>
            <a:r>
              <a:rPr lang="fa-IR" dirty="0">
                <a:cs typeface="B Nazanin" panose="00000400000000000000" pitchFamily="2" charset="-78"/>
              </a:rPr>
              <a:t>•</a:t>
            </a:r>
            <a:r>
              <a:rPr lang="en-US" dirty="0">
                <a:cs typeface="B Nazanin" panose="00000400000000000000" pitchFamily="2" charset="-78"/>
              </a:rPr>
              <a:t> </a:t>
            </a:r>
            <a:r>
              <a:rPr lang="fa-IR" dirty="0">
                <a:cs typeface="B Nazanin" panose="00000400000000000000" pitchFamily="2" charset="-78"/>
              </a:rPr>
              <a:t>آگاهی یافتن از جدیدترین پیشرفت‌های علمی در تمامی زمینه‌ها</a:t>
            </a:r>
            <a:endParaRPr lang="en-US" dirty="0">
              <a:cs typeface="B Nazanin" panose="00000400000000000000" pitchFamily="2" charset="-78"/>
            </a:endParaRPr>
          </a:p>
          <a:p>
            <a:pPr marL="0" indent="0" algn="r" rtl="1">
              <a:buNone/>
            </a:pPr>
            <a:r>
              <a:rPr lang="fa-IR" dirty="0">
                <a:cs typeface="B Nazanin" panose="00000400000000000000" pitchFamily="2" charset="-78"/>
              </a:rPr>
              <a:t>• جستجوی ساده و پیشرفته</a:t>
            </a:r>
          </a:p>
          <a:p>
            <a:pPr marL="0" indent="0" algn="r" rtl="1">
              <a:buNone/>
            </a:pPr>
            <a:r>
              <a:rPr lang="fa-IR" dirty="0">
                <a:cs typeface="B Nazanin" panose="00000400000000000000" pitchFamily="2" charset="-78"/>
              </a:rPr>
              <a:t>• ذخیره منابع بازیابی شده</a:t>
            </a:r>
          </a:p>
          <a:p>
            <a:pPr marL="0" indent="0" algn="r" rtl="1">
              <a:buNone/>
            </a:pPr>
            <a:r>
              <a:rPr lang="fa-IR" dirty="0">
                <a:cs typeface="B Nazanin" panose="00000400000000000000" pitchFamily="2" charset="-78"/>
              </a:rPr>
              <a:t>• آلرت یا آگاهی‌رسانی</a:t>
            </a:r>
          </a:p>
          <a:p>
            <a:pPr marL="0" indent="0" algn="r" rtl="1">
              <a:buNone/>
            </a:pPr>
            <a:r>
              <a:rPr lang="fa-IR" dirty="0">
                <a:cs typeface="B Nazanin" panose="00000400000000000000" pitchFamily="2" charset="-78"/>
              </a:rPr>
              <a:t>• اعتبارسنجی مقالات و نویسندگان</a:t>
            </a:r>
          </a:p>
          <a:p>
            <a:pPr marL="0" indent="0" algn="r" rtl="1">
              <a:buNone/>
            </a:pPr>
            <a:r>
              <a:rPr lang="fa-IR" dirty="0">
                <a:cs typeface="B Nazanin" panose="00000400000000000000" pitchFamily="2" charset="-78"/>
              </a:rPr>
              <a:t>• بررسی خلاصه‌ای از وضعیت پژوهشی نویسندگان</a:t>
            </a:r>
          </a:p>
          <a:p>
            <a:pPr marL="0" indent="0" algn="r" rtl="1">
              <a:buNone/>
            </a:pPr>
            <a:r>
              <a:rPr lang="fa-IR" dirty="0">
                <a:cs typeface="B Nazanin" panose="00000400000000000000" pitchFamily="2" charset="-78"/>
              </a:rPr>
              <a:t>• ایجاد پروفایل شخصی برای نویسندگان</a:t>
            </a:r>
          </a:p>
          <a:p>
            <a:pPr marL="0" indent="0" algn="r" rtl="1">
              <a:buNone/>
            </a:pPr>
            <a:r>
              <a:rPr lang="fa-IR" dirty="0">
                <a:cs typeface="B Nazanin" panose="00000400000000000000" pitchFamily="2" charset="-78"/>
              </a:rPr>
              <a:t>• مشاهده مقالات خود اعم از فارسی و انگلیسی</a:t>
            </a:r>
          </a:p>
          <a:p>
            <a:pPr marL="0" indent="0" algn="r" rtl="1">
              <a:buNone/>
            </a:pPr>
            <a:r>
              <a:rPr lang="fa-IR" dirty="0">
                <a:cs typeface="B Nazanin" panose="00000400000000000000" pitchFamily="2" charset="-78"/>
              </a:rPr>
              <a:t>• ردیابی استنادات به مقالات خود</a:t>
            </a:r>
          </a:p>
          <a:p>
            <a:pPr marL="0" indent="0" algn="r" rtl="1">
              <a:buNone/>
            </a:pPr>
            <a:r>
              <a:rPr lang="fa-IR" dirty="0">
                <a:cs typeface="B Nazanin" panose="00000400000000000000" pitchFamily="2" charset="-78"/>
              </a:rPr>
              <a:t>• </a:t>
            </a:r>
            <a:r>
              <a:rPr lang="fa-IR" sz="1800" dirty="0">
                <a:cs typeface="B Nazanin" panose="00000400000000000000" pitchFamily="2" charset="-78"/>
              </a:rPr>
              <a:t>محاسبه </a:t>
            </a:r>
            <a:r>
              <a:rPr lang="en-US" sz="1800" dirty="0">
                <a:cs typeface="B Nazanin" panose="00000400000000000000" pitchFamily="2" charset="-78"/>
              </a:rPr>
              <a:t>H-Index </a:t>
            </a:r>
            <a:r>
              <a:rPr lang="fa-IR" sz="1800" dirty="0">
                <a:cs typeface="B Nazanin" panose="00000400000000000000" pitchFamily="2" charset="-78"/>
              </a:rPr>
              <a:t> بر اساس تعداد مقالات و استنادات و رسم نمودار مربوطه</a:t>
            </a:r>
            <a:endParaRPr lang="en-US" sz="1800" dirty="0">
              <a:cs typeface="B Nazanin" panose="00000400000000000000" pitchFamily="2" charset="-78"/>
            </a:endParaRPr>
          </a:p>
          <a:p>
            <a:pPr marL="0" indent="0" algn="r" rtl="1">
              <a:buNone/>
            </a:pPr>
            <a:endParaRPr lang="en-US" dirty="0">
              <a:cs typeface="B Nazanin" panose="00000400000000000000" pitchFamily="2" charset="-78"/>
            </a:endParaRPr>
          </a:p>
          <a:p>
            <a:pPr marL="0" indent="0" algn="r" rtl="1">
              <a:buNone/>
            </a:pPr>
            <a:endParaRPr lang="en-US" dirty="0">
              <a:cs typeface="B Nazanin" panose="00000400000000000000" pitchFamily="2" charset="-78"/>
            </a:endParaRPr>
          </a:p>
        </p:txBody>
      </p:sp>
      <p:sp>
        <p:nvSpPr>
          <p:cNvPr id="4" name="Content Placeholder 3"/>
          <p:cNvSpPr>
            <a:spLocks noGrp="1"/>
          </p:cNvSpPr>
          <p:nvPr>
            <p:ph sz="quarter" idx="14"/>
          </p:nvPr>
        </p:nvSpPr>
        <p:spPr>
          <a:xfrm>
            <a:off x="6127845" y="1815152"/>
            <a:ext cx="5149755" cy="4708478"/>
          </a:xfrm>
        </p:spPr>
        <p:txBody>
          <a:bodyPr>
            <a:normAutofit/>
          </a:bodyPr>
          <a:lstStyle/>
          <a:p>
            <a:pPr marL="0" indent="0" algn="r" rtl="1">
              <a:buNone/>
            </a:pPr>
            <a:r>
              <a:rPr lang="fa-IR" dirty="0">
                <a:cs typeface="B Nazanin" panose="00000400000000000000" pitchFamily="2" charset="-78"/>
              </a:rPr>
              <a:t>• جستجو در بین همه منابع علمی</a:t>
            </a:r>
          </a:p>
          <a:p>
            <a:pPr marL="0" indent="0" algn="r" rtl="1">
              <a:buNone/>
            </a:pPr>
            <a:r>
              <a:rPr lang="fa-IR" dirty="0">
                <a:cs typeface="B Nazanin" panose="00000400000000000000" pitchFamily="2" charset="-78"/>
              </a:rPr>
              <a:t>• جستجو مقالات بر اساس سال انتشار</a:t>
            </a:r>
          </a:p>
          <a:p>
            <a:pPr marL="0" indent="0" algn="r" rtl="1">
              <a:buNone/>
            </a:pPr>
            <a:r>
              <a:rPr lang="fa-IR" dirty="0">
                <a:cs typeface="B Nazanin" panose="00000400000000000000" pitchFamily="2" charset="-78"/>
              </a:rPr>
              <a:t>• مشاهده رفرنس‌های مقالات و جستجو بر اساس آن‌ها</a:t>
            </a:r>
          </a:p>
          <a:p>
            <a:pPr marL="0" indent="0" algn="r" rtl="1">
              <a:buNone/>
            </a:pPr>
            <a:r>
              <a:rPr lang="fa-IR" dirty="0">
                <a:cs typeface="B Nazanin" panose="00000400000000000000" pitchFamily="2" charset="-78"/>
              </a:rPr>
              <a:t>• مشاهده تعداد استنادات</a:t>
            </a:r>
          </a:p>
          <a:p>
            <a:pPr marL="0" indent="0" algn="r" rtl="1">
              <a:buNone/>
            </a:pPr>
            <a:r>
              <a:rPr lang="fa-IR" dirty="0">
                <a:cs typeface="B Nazanin" panose="00000400000000000000" pitchFamily="2" charset="-78"/>
              </a:rPr>
              <a:t>• پیدا کردن ورژن مختلف مقاله در اینترنت</a:t>
            </a:r>
          </a:p>
          <a:p>
            <a:pPr marL="0" indent="0" algn="r" rtl="1">
              <a:buNone/>
            </a:pPr>
            <a:r>
              <a:rPr lang="fa-IR" dirty="0">
                <a:cs typeface="B Nazanin" panose="00000400000000000000" pitchFamily="2" charset="-78"/>
              </a:rPr>
              <a:t>• یافتن فول تکست مدارک علمی در فضای وب</a:t>
            </a:r>
          </a:p>
          <a:p>
            <a:pPr marL="0" indent="0" algn="r" rtl="1">
              <a:buNone/>
            </a:pPr>
            <a:r>
              <a:rPr lang="fa-IR" dirty="0">
                <a:cs typeface="B Nazanin" panose="00000400000000000000" pitchFamily="2" charset="-78"/>
              </a:rPr>
              <a:t>• ارائه ارجاع قالب‌بندی شده مقاله در قالب مختلف</a:t>
            </a:r>
          </a:p>
          <a:p>
            <a:pPr marL="0" indent="0" algn="r" rtl="1">
              <a:buNone/>
            </a:pPr>
            <a:r>
              <a:rPr lang="fa-IR" dirty="0">
                <a:cs typeface="B Nazanin" panose="00000400000000000000" pitchFamily="2" charset="-78"/>
              </a:rPr>
              <a:t>• نمایش اطلاعات پژوهشگران و نویسندگان برتر</a:t>
            </a:r>
          </a:p>
          <a:p>
            <a:pPr marL="0" indent="0" algn="r" rtl="1">
              <a:buNone/>
            </a:pPr>
            <a:r>
              <a:rPr lang="fa-IR" dirty="0">
                <a:cs typeface="B Nazanin" panose="00000400000000000000" pitchFamily="2" charset="-78"/>
              </a:rPr>
              <a:t>• یافتن آثار مرتبط، نقل‌قول‌ها و ارجاعات، نویسندگان و انتشارات</a:t>
            </a:r>
          </a:p>
        </p:txBody>
      </p:sp>
    </p:spTree>
    <p:extLst>
      <p:ext uri="{BB962C8B-B14F-4D97-AF65-F5344CB8AC3E}">
        <p14:creationId xmlns:p14="http://schemas.microsoft.com/office/powerpoint/2010/main" val="3139183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91919"/>
          </a:xfrm>
          <a:solidFill>
            <a:schemeClr val="accent5">
              <a:lumMod val="75000"/>
            </a:schemeClr>
          </a:solidFill>
        </p:spPr>
        <p:txBody>
          <a:bodyPr/>
          <a:lstStyle/>
          <a:p>
            <a:pPr algn="r" rtl="1"/>
            <a:r>
              <a:rPr lang="fa-IR" dirty="0">
                <a:cs typeface="B Titr" panose="00000700000000000000" pitchFamily="2" charset="-78"/>
              </a:rPr>
              <a:t>انواع محتوا در گوگل اسکالر</a:t>
            </a:r>
            <a:endParaRPr lang="en-US" dirty="0">
              <a:cs typeface="B Titr" panose="00000700000000000000" pitchFamily="2" charset="-78"/>
            </a:endParaRPr>
          </a:p>
        </p:txBody>
      </p:sp>
      <p:sp>
        <p:nvSpPr>
          <p:cNvPr id="6" name="TextBox 5"/>
          <p:cNvSpPr txBox="1"/>
          <p:nvPr/>
        </p:nvSpPr>
        <p:spPr>
          <a:xfrm>
            <a:off x="913775" y="2361063"/>
            <a:ext cx="10250094" cy="3477875"/>
          </a:xfrm>
          <a:prstGeom prst="rect">
            <a:avLst/>
          </a:prstGeom>
          <a:noFill/>
        </p:spPr>
        <p:txBody>
          <a:bodyPr wrap="square" rtlCol="0">
            <a:spAutoFit/>
          </a:bodyPr>
          <a:lstStyle/>
          <a:p>
            <a:pPr algn="r" rtl="1"/>
            <a:r>
              <a:rPr lang="fa-IR" sz="2000" b="1" dirty="0">
                <a:solidFill>
                  <a:schemeClr val="accent1"/>
                </a:solidFill>
                <a:cs typeface="B Nazanin" panose="00000400000000000000" pitchFamily="2" charset="-78"/>
              </a:rPr>
              <a:t>مقالات نشریات علمی</a:t>
            </a:r>
            <a:r>
              <a:rPr lang="fa-IR" sz="2000" dirty="0">
                <a:cs typeface="B Nazanin" panose="00000400000000000000" pitchFamily="2" charset="-78"/>
              </a:rPr>
              <a:t>: مقالاتی که در نشریات علمی چاپ شده‌اند، که از مقالات نشریات علمی معتبر داوری گرفته، تا نشریات علمی نامعتبر و آرشیوهای قبل از چاپ متغیرند.</a:t>
            </a:r>
          </a:p>
          <a:p>
            <a:pPr algn="r" rtl="1"/>
            <a:r>
              <a:rPr lang="fa-IR" sz="2000" b="1" dirty="0">
                <a:solidFill>
                  <a:schemeClr val="accent5">
                    <a:lumMod val="75000"/>
                  </a:schemeClr>
                </a:solidFill>
                <a:cs typeface="B Nazanin" panose="00000400000000000000" pitchFamily="2" charset="-78"/>
              </a:rPr>
              <a:t>کتاب‌ها، </a:t>
            </a:r>
            <a:r>
              <a:rPr lang="fa-IR" sz="2000" b="1" dirty="0">
                <a:solidFill>
                  <a:schemeClr val="accent5">
                    <a:lumMod val="60000"/>
                    <a:lumOff val="40000"/>
                  </a:schemeClr>
                </a:solidFill>
                <a:cs typeface="B Nazanin" panose="00000400000000000000" pitchFamily="2" charset="-78"/>
              </a:rPr>
              <a:t>فصل‌های کتاب</a:t>
            </a:r>
            <a:r>
              <a:rPr lang="en-US" sz="2000" b="1" dirty="0">
                <a:solidFill>
                  <a:schemeClr val="accent5">
                    <a:lumMod val="60000"/>
                    <a:lumOff val="40000"/>
                  </a:schemeClr>
                </a:solidFill>
                <a:cs typeface="B Nazanin" panose="00000400000000000000" pitchFamily="2" charset="-78"/>
              </a:rPr>
              <a:t> </a:t>
            </a:r>
            <a:r>
              <a:rPr lang="fa-IR" sz="2000" b="1" dirty="0">
                <a:solidFill>
                  <a:schemeClr val="accent5">
                    <a:lumMod val="60000"/>
                    <a:lumOff val="40000"/>
                  </a:schemeClr>
                </a:solidFill>
                <a:cs typeface="B Nazanin" panose="00000400000000000000" pitchFamily="2" charset="-78"/>
              </a:rPr>
              <a:t>، </a:t>
            </a:r>
            <a:r>
              <a:rPr lang="fa-IR" sz="2000" b="1" dirty="0">
                <a:solidFill>
                  <a:schemeClr val="accent6">
                    <a:lumMod val="50000"/>
                  </a:schemeClr>
                </a:solidFill>
                <a:cs typeface="B Nazanin" panose="00000400000000000000" pitchFamily="2" charset="-78"/>
              </a:rPr>
              <a:t>بررسی‌های کتاب</a:t>
            </a:r>
            <a:r>
              <a:rPr lang="fa-IR" sz="2000" dirty="0">
                <a:cs typeface="B Nazanin" panose="00000400000000000000" pitchFamily="2" charset="-78"/>
              </a:rPr>
              <a:t>: لینک به نسخه محدود کتاب‌هایی که گوگل ارائه می‌‌کند.</a:t>
            </a:r>
          </a:p>
          <a:p>
            <a:pPr algn="r" rtl="1"/>
            <a:r>
              <a:rPr lang="fa-IR" sz="2000" b="1" dirty="0">
                <a:solidFill>
                  <a:srgbClr val="C00000"/>
                </a:solidFill>
                <a:cs typeface="B Nazanin" panose="00000400000000000000" pitchFamily="2" charset="-78"/>
              </a:rPr>
              <a:t>مجموعه مقالات کنفرانس‌ها</a:t>
            </a:r>
            <a:r>
              <a:rPr lang="fa-IR" sz="2000" dirty="0">
                <a:cs typeface="B Nazanin" panose="00000400000000000000" pitchFamily="2" charset="-78"/>
              </a:rPr>
              <a:t>: مقالاتی که به عنوان بخشی از کنفرانس نوشته شده‌اند، و معمولاً به عنوان بخشی از ارائه کنفرانس به کار می‌روند.</a:t>
            </a:r>
          </a:p>
          <a:p>
            <a:pPr algn="r" rtl="1"/>
            <a:r>
              <a:rPr lang="fa-IR" sz="2000" b="1" dirty="0">
                <a:solidFill>
                  <a:schemeClr val="accent2">
                    <a:lumMod val="75000"/>
                  </a:schemeClr>
                </a:solidFill>
                <a:cs typeface="B Nazanin" panose="00000400000000000000" pitchFamily="2" charset="-78"/>
              </a:rPr>
              <a:t>احکام قضایی</a:t>
            </a:r>
          </a:p>
          <a:p>
            <a:pPr algn="r" rtl="1"/>
            <a:r>
              <a:rPr lang="fa-IR" sz="2000" b="1" dirty="0">
                <a:solidFill>
                  <a:srgbClr val="002060"/>
                </a:solidFill>
                <a:cs typeface="B Nazanin" panose="00000400000000000000" pitchFamily="2" charset="-78"/>
              </a:rPr>
              <a:t>پتنت‌ها (گواهی‌های ثبت اختراع) </a:t>
            </a:r>
            <a:r>
              <a:rPr lang="fa-IR" sz="2000" dirty="0">
                <a:cs typeface="B Nazanin" panose="00000400000000000000" pitchFamily="2" charset="-78"/>
              </a:rPr>
              <a:t>: اگر این گزینه در تنظیمات جستجو انتخاب شده باشد، گوگل اسکولار فقط پتنت‌ها را جستجو می‌کند.</a:t>
            </a:r>
          </a:p>
          <a:p>
            <a:pPr algn="r" rtl="1"/>
            <a:r>
              <a:rPr lang="fa-IR" sz="2000" dirty="0">
                <a:cs typeface="B Nazanin" panose="00000400000000000000" pitchFamily="2" charset="-78"/>
              </a:rPr>
              <a:t>اطلاعات موجود در گوگل اسکالر توسط متخصصین کاتالوگ نمی‌شود. کیفیت فراداده‌ها به شدت وابسته به منبعی است که گوگل اسکالر از آن اطلاعات را به دست می‌آورد. نحوه جمع‌آوری و ایندکس اطلاعات در پایگاه‌های داده دانشگاهی، مثل</a:t>
            </a:r>
            <a:r>
              <a:rPr lang="en-US" sz="2000" dirty="0">
                <a:cs typeface="B Nazanin" panose="00000400000000000000" pitchFamily="2" charset="-78"/>
              </a:rPr>
              <a:t>Scopus </a:t>
            </a:r>
            <a:r>
              <a:rPr lang="fa-IR" sz="2000" dirty="0">
                <a:cs typeface="B Nazanin" panose="00000400000000000000" pitchFamily="2" charset="-78"/>
              </a:rPr>
              <a:t> یا </a:t>
            </a:r>
            <a:r>
              <a:rPr lang="en-US" sz="2000" dirty="0">
                <a:cs typeface="B Nazanin" panose="00000400000000000000" pitchFamily="2" charset="-78"/>
              </a:rPr>
              <a:t>Web of Science، </a:t>
            </a:r>
            <a:r>
              <a:rPr lang="fa-IR" sz="2000" dirty="0">
                <a:cs typeface="B Nazanin" panose="00000400000000000000" pitchFamily="2" charset="-78"/>
              </a:rPr>
              <a:t>فرایندی کاملاً‌ متفاوت است.</a:t>
            </a:r>
          </a:p>
        </p:txBody>
      </p:sp>
    </p:spTree>
    <p:extLst>
      <p:ext uri="{BB962C8B-B14F-4D97-AF65-F5344CB8AC3E}">
        <p14:creationId xmlns:p14="http://schemas.microsoft.com/office/powerpoint/2010/main" val="1416641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5469" y="504968"/>
            <a:ext cx="10172757" cy="1009934"/>
          </a:xfrm>
          <a:solidFill>
            <a:schemeClr val="bg2">
              <a:lumMod val="90000"/>
            </a:schemeClr>
          </a:solidFill>
        </p:spPr>
        <p:txBody>
          <a:bodyPr/>
          <a:lstStyle/>
          <a:p>
            <a:pPr algn="r" rtl="1"/>
            <a:r>
              <a:rPr lang="fa-IR" dirty="0">
                <a:latin typeface=" b titr"/>
                <a:cs typeface="B Titr" panose="00000700000000000000" pitchFamily="2" charset="-78"/>
              </a:rPr>
              <a:t>پروفایل نویسندگان در گوگل اسکالر</a:t>
            </a:r>
            <a:endParaRPr lang="en-US" dirty="0">
              <a:latin typeface=" b titr"/>
              <a:cs typeface="B Titr" panose="00000700000000000000" pitchFamily="2" charset="-78"/>
            </a:endParaRPr>
          </a:p>
        </p:txBody>
      </p:sp>
      <p:sp>
        <p:nvSpPr>
          <p:cNvPr id="3" name="Content Placeholder 2"/>
          <p:cNvSpPr>
            <a:spLocks noGrp="1"/>
          </p:cNvSpPr>
          <p:nvPr>
            <p:ph sz="quarter" idx="13"/>
          </p:nvPr>
        </p:nvSpPr>
        <p:spPr>
          <a:xfrm>
            <a:off x="1296537" y="2088108"/>
            <a:ext cx="9981062" cy="3643952"/>
          </a:xfrm>
        </p:spPr>
        <p:txBody>
          <a:bodyPr>
            <a:normAutofit/>
          </a:bodyPr>
          <a:lstStyle/>
          <a:p>
            <a:pPr algn="just" rtl="1"/>
            <a:r>
              <a:rPr lang="fa-IR" dirty="0">
                <a:cs typeface="B Nazanin" panose="00000400000000000000" pitchFamily="2" charset="-78"/>
              </a:rPr>
              <a:t>از طریق ایجاد پروفایل عمومی امکان مشاهده </a:t>
            </a:r>
            <a:r>
              <a:rPr lang="fa-IR" dirty="0">
                <a:solidFill>
                  <a:srgbClr val="FF0000"/>
                </a:solidFill>
                <a:cs typeface="B Nazanin" panose="00000400000000000000" pitchFamily="2" charset="-78"/>
              </a:rPr>
              <a:t>مشخصات هر نویسنده </a:t>
            </a:r>
            <a:r>
              <a:rPr lang="fa-IR" dirty="0">
                <a:cs typeface="B Nazanin" panose="00000400000000000000" pitchFamily="2" charset="-78"/>
              </a:rPr>
              <a:t>در نتایج جستجوی گوگل اسکالر وجود دارد. رزومه علمی و آموزشی و همچنین </a:t>
            </a:r>
            <a:r>
              <a:rPr lang="fa-IR" dirty="0">
                <a:solidFill>
                  <a:schemeClr val="accent1">
                    <a:lumMod val="75000"/>
                  </a:schemeClr>
                </a:solidFill>
                <a:cs typeface="B Nazanin" panose="00000400000000000000" pitchFamily="2" charset="-78"/>
              </a:rPr>
              <a:t>همه پژوهش‌های </a:t>
            </a:r>
            <a:r>
              <a:rPr lang="fa-IR" dirty="0">
                <a:cs typeface="B Nazanin" panose="00000400000000000000" pitchFamily="2" charset="-78"/>
              </a:rPr>
              <a:t>آن نویسنده، همه به‌وسیله این صفحه شخصی قابل جستجو و مشاهده است. از همه مهم‌تر اینکه حتی اگر محققی چندین مقاله نوشته باشد و اسمش با نویسندگان دیگر مشابه باشد، باز هم به‌آسانی می‌توان اثرش را پیدا کرد.</a:t>
            </a:r>
          </a:p>
          <a:p>
            <a:pPr algn="just" rtl="1"/>
            <a:r>
              <a:rPr lang="fa-IR" dirty="0">
                <a:cs typeface="B Nazanin" panose="00000400000000000000" pitchFamily="2" charset="-78"/>
              </a:rPr>
              <a:t>با در اختیار داشتن این پروفایل عمومی، </a:t>
            </a:r>
          </a:p>
          <a:p>
            <a:pPr lvl="1" algn="just" rtl="1"/>
            <a:r>
              <a:rPr lang="fa-IR" dirty="0">
                <a:solidFill>
                  <a:srgbClr val="FF0000"/>
                </a:solidFill>
                <a:cs typeface="B Nazanin" panose="00000400000000000000" pitchFamily="2" charset="-78"/>
              </a:rPr>
              <a:t>مقالات منتشرشده توسط پژوهشگر</a:t>
            </a:r>
            <a:endParaRPr lang="fa-IR" dirty="0">
              <a:cs typeface="B Nazanin" panose="00000400000000000000" pitchFamily="2" charset="-78"/>
            </a:endParaRPr>
          </a:p>
          <a:p>
            <a:pPr lvl="1" algn="just" rtl="1"/>
            <a:r>
              <a:rPr lang="fa-IR" dirty="0">
                <a:solidFill>
                  <a:schemeClr val="tx2">
                    <a:lumMod val="75000"/>
                  </a:schemeClr>
                </a:solidFill>
                <a:cs typeface="B Nazanin" panose="00000400000000000000" pitchFamily="2" charset="-78"/>
              </a:rPr>
              <a:t>تعداد استنادهای دریافتی هر پژوهشگر به تفکیک سال‌های مختلف و هر یک از مقالات</a:t>
            </a:r>
            <a:endParaRPr lang="fa-IR" dirty="0">
              <a:cs typeface="B Nazanin" panose="00000400000000000000" pitchFamily="2" charset="-78"/>
            </a:endParaRPr>
          </a:p>
          <a:p>
            <a:pPr lvl="1" algn="just" rtl="1"/>
            <a:r>
              <a:rPr lang="fa-IR" dirty="0">
                <a:solidFill>
                  <a:schemeClr val="accent6">
                    <a:lumMod val="75000"/>
                  </a:schemeClr>
                </a:solidFill>
                <a:cs typeface="B Nazanin" panose="00000400000000000000" pitchFamily="2" charset="-78"/>
              </a:rPr>
              <a:t>شاخص‌های </a:t>
            </a:r>
            <a:r>
              <a:rPr lang="en-US" dirty="0">
                <a:solidFill>
                  <a:schemeClr val="accent6">
                    <a:lumMod val="75000"/>
                  </a:schemeClr>
                </a:solidFill>
                <a:cs typeface="B Nazanin" panose="00000400000000000000" pitchFamily="2" charset="-78"/>
              </a:rPr>
              <a:t>h-index </a:t>
            </a:r>
            <a:r>
              <a:rPr lang="fa-IR" dirty="0">
                <a:solidFill>
                  <a:schemeClr val="accent6">
                    <a:lumMod val="75000"/>
                  </a:schemeClr>
                </a:solidFill>
                <a:cs typeface="B Nazanin" panose="00000400000000000000" pitchFamily="2" charset="-78"/>
              </a:rPr>
              <a:t>و </a:t>
            </a:r>
            <a:r>
              <a:rPr lang="en-US" dirty="0">
                <a:solidFill>
                  <a:schemeClr val="accent6">
                    <a:lumMod val="75000"/>
                  </a:schemeClr>
                </a:solidFill>
                <a:cs typeface="B Nazanin" panose="00000400000000000000" pitchFamily="2" charset="-78"/>
              </a:rPr>
              <a:t>i10-index </a:t>
            </a:r>
            <a:r>
              <a:rPr lang="fa-IR" dirty="0">
                <a:solidFill>
                  <a:schemeClr val="accent6">
                    <a:lumMod val="75000"/>
                  </a:schemeClr>
                </a:solidFill>
                <a:cs typeface="B Nazanin" panose="00000400000000000000" pitchFamily="2" charset="-78"/>
              </a:rPr>
              <a:t> پژوهشگر</a:t>
            </a:r>
            <a:endParaRPr lang="fa-IR" dirty="0">
              <a:cs typeface="B Nazanin" panose="00000400000000000000" pitchFamily="2" charset="-78"/>
            </a:endParaRPr>
          </a:p>
          <a:p>
            <a:pPr lvl="1" algn="just" rtl="1"/>
            <a:r>
              <a:rPr lang="fa-IR" dirty="0">
                <a:cs typeface="B Nazanin" panose="00000400000000000000" pitchFamily="2" charset="-78"/>
              </a:rPr>
              <a:t>«</a:t>
            </a:r>
            <a:r>
              <a:rPr lang="fa-IR" dirty="0">
                <a:solidFill>
                  <a:srgbClr val="00B0F0"/>
                </a:solidFill>
                <a:cs typeface="B Nazanin" panose="00000400000000000000" pitchFamily="2" charset="-78"/>
              </a:rPr>
              <a:t>همکاران پژوهشی پژوهشگر</a:t>
            </a:r>
            <a:r>
              <a:rPr lang="fa-IR" dirty="0">
                <a:cs typeface="B Nazanin" panose="00000400000000000000" pitchFamily="2" charset="-78"/>
              </a:rPr>
              <a:t>» قابل مشاهده بوده </a:t>
            </a:r>
          </a:p>
          <a:p>
            <a:pPr lvl="1" algn="just" rtl="1"/>
            <a:r>
              <a:rPr lang="fa-IR" dirty="0">
                <a:cs typeface="B Nazanin" panose="00000400000000000000" pitchFamily="2" charset="-78"/>
              </a:rPr>
              <a:t>و امکان «</a:t>
            </a:r>
            <a:r>
              <a:rPr lang="fa-IR" dirty="0">
                <a:solidFill>
                  <a:schemeClr val="accent3">
                    <a:lumMod val="50000"/>
                  </a:schemeClr>
                </a:solidFill>
                <a:cs typeface="B Nazanin" panose="00000400000000000000" pitchFamily="2" charset="-78"/>
              </a:rPr>
              <a:t>دنبال کردن فعالیت‌های پژوهشگر</a:t>
            </a:r>
            <a:r>
              <a:rPr lang="fa-IR" dirty="0">
                <a:cs typeface="B Nazanin" panose="00000400000000000000" pitchFamily="2" charset="-78"/>
              </a:rPr>
              <a:t>» و همچنین «ایجاد کتابخانه شخصی» فراهم می‌گردد.</a:t>
            </a:r>
          </a:p>
          <a:p>
            <a:pPr algn="just" rtl="1"/>
            <a:endParaRPr lang="en-US" dirty="0"/>
          </a:p>
        </p:txBody>
      </p:sp>
    </p:spTree>
    <p:extLst>
      <p:ext uri="{BB962C8B-B14F-4D97-AF65-F5344CB8AC3E}">
        <p14:creationId xmlns:p14="http://schemas.microsoft.com/office/powerpoint/2010/main" val="1019616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9"/>
            <a:ext cx="10364451" cy="1005566"/>
          </a:xfrm>
          <a:solidFill>
            <a:schemeClr val="bg1">
              <a:lumMod val="85000"/>
            </a:schemeClr>
          </a:solidFill>
        </p:spPr>
        <p:txBody>
          <a:bodyPr/>
          <a:lstStyle/>
          <a:p>
            <a:pPr algn="r" rtl="1"/>
            <a:r>
              <a:rPr lang="fa-IR" dirty="0">
                <a:cs typeface="B Titr" panose="00000700000000000000" pitchFamily="2" charset="-78"/>
              </a:rPr>
              <a:t>کتابخانه شخصی در گوگل اسکالر</a:t>
            </a:r>
            <a:endParaRPr lang="en-US" dirty="0">
              <a:cs typeface="B Titr" panose="00000700000000000000" pitchFamily="2" charset="-78"/>
            </a:endParaRPr>
          </a:p>
        </p:txBody>
      </p:sp>
      <p:sp>
        <p:nvSpPr>
          <p:cNvPr id="3" name="Content Placeholder 2"/>
          <p:cNvSpPr>
            <a:spLocks noGrp="1"/>
          </p:cNvSpPr>
          <p:nvPr>
            <p:ph sz="quarter" idx="13"/>
          </p:nvPr>
        </p:nvSpPr>
        <p:spPr/>
        <p:txBody>
          <a:bodyPr>
            <a:normAutofit/>
          </a:bodyPr>
          <a:lstStyle/>
          <a:p>
            <a:pPr algn="r" rtl="1"/>
            <a:r>
              <a:rPr lang="fa-IR" sz="2400" dirty="0">
                <a:cs typeface="B Nazanin" panose="00000400000000000000" pitchFamily="2" charset="-78"/>
              </a:rPr>
              <a:t>همه نتایج جستجو شامل دکمه «ذخیره» در انتهای ردیف پایین لینک‌ها، با کلیک روی این گزینه به «کتابخانه من» یا </a:t>
            </a:r>
            <a:r>
              <a:rPr lang="en-US" sz="2400" dirty="0">
                <a:cs typeface="B Nazanin" panose="00000400000000000000" pitchFamily="2" charset="-78"/>
              </a:rPr>
              <a:t>My Library</a:t>
            </a:r>
            <a:r>
              <a:rPr lang="fa-IR" sz="2400" dirty="0">
                <a:cs typeface="B Nazanin" panose="00000400000000000000" pitchFamily="2" charset="-78"/>
              </a:rPr>
              <a:t> </a:t>
            </a:r>
            <a:r>
              <a:rPr lang="en-US" sz="2400" dirty="0">
                <a:cs typeface="B Nazanin" panose="00000400000000000000" pitchFamily="2" charset="-78"/>
              </a:rPr>
              <a:t> </a:t>
            </a:r>
            <a:r>
              <a:rPr lang="fa-IR" sz="2400" dirty="0">
                <a:cs typeface="B Nazanin" panose="00000400000000000000" pitchFamily="2" charset="-78"/>
              </a:rPr>
              <a:t>اضافه می‌شوند.</a:t>
            </a:r>
            <a:endParaRPr lang="en-US" sz="2400" dirty="0">
              <a:cs typeface="B Nazanin" panose="00000400000000000000" pitchFamily="2" charset="-78"/>
            </a:endParaRPr>
          </a:p>
          <a:p>
            <a:pPr algn="r" rtl="1"/>
            <a:r>
              <a:rPr lang="fa-IR" sz="2400" dirty="0">
                <a:cs typeface="B Nazanin" panose="00000400000000000000" pitchFamily="2" charset="-78"/>
              </a:rPr>
              <a:t>این ویژگی ابزاری ساده است برای </a:t>
            </a:r>
            <a:r>
              <a:rPr lang="fa-IR" sz="2400" dirty="0">
                <a:solidFill>
                  <a:schemeClr val="accent1">
                    <a:lumMod val="75000"/>
                  </a:schemeClr>
                </a:solidFill>
                <a:cs typeface="B Nazanin" panose="00000400000000000000" pitchFamily="2" charset="-78"/>
              </a:rPr>
              <a:t>پیگیری</a:t>
            </a:r>
            <a:r>
              <a:rPr lang="fa-IR" sz="2400" dirty="0">
                <a:cs typeface="B Nazanin" panose="00000400000000000000" pitchFamily="2" charset="-78"/>
              </a:rPr>
              <a:t> و </a:t>
            </a:r>
            <a:r>
              <a:rPr lang="fa-IR" sz="2400" dirty="0">
                <a:solidFill>
                  <a:srgbClr val="FF0000"/>
                </a:solidFill>
                <a:cs typeface="B Nazanin" panose="00000400000000000000" pitchFamily="2" charset="-78"/>
              </a:rPr>
              <a:t>سازمان‌دهی و نشان کردن </a:t>
            </a:r>
            <a:r>
              <a:rPr lang="fa-IR" sz="2400" dirty="0">
                <a:cs typeface="B Nazanin" panose="00000400000000000000" pitchFamily="2" charset="-78"/>
              </a:rPr>
              <a:t>مقالاتی که می‌خواهید بعداً بخوانید.</a:t>
            </a:r>
          </a:p>
          <a:p>
            <a:pPr algn="r" rtl="1"/>
            <a:r>
              <a:rPr lang="fa-IR" sz="2400" dirty="0">
                <a:cs typeface="B Nazanin" panose="00000400000000000000" pitchFamily="2" charset="-78"/>
              </a:rPr>
              <a:t>امکان </a:t>
            </a:r>
            <a:r>
              <a:rPr lang="fa-IR" sz="2400" dirty="0">
                <a:solidFill>
                  <a:schemeClr val="accent6">
                    <a:lumMod val="75000"/>
                  </a:schemeClr>
                </a:solidFill>
                <a:cs typeface="B Nazanin" panose="00000400000000000000" pitchFamily="2" charset="-78"/>
              </a:rPr>
              <a:t>برچسب گذاری </a:t>
            </a:r>
            <a:r>
              <a:rPr lang="fa-IR" sz="2400" dirty="0">
                <a:cs typeface="B Nazanin" panose="00000400000000000000" pitchFamily="2" charset="-78"/>
              </a:rPr>
              <a:t>و دسته بندی رکوردها  در کتابخانه من وجود دارد.</a:t>
            </a:r>
          </a:p>
          <a:p>
            <a:pPr algn="r" rtl="1"/>
            <a:r>
              <a:rPr lang="fa-IR" sz="2400" dirty="0">
                <a:cs typeface="B Nazanin" panose="00000400000000000000" pitchFamily="2" charset="-78"/>
              </a:rPr>
              <a:t>امکان </a:t>
            </a:r>
            <a:r>
              <a:rPr lang="fa-IR" sz="2400" dirty="0">
                <a:solidFill>
                  <a:schemeClr val="accent5">
                    <a:lumMod val="75000"/>
                  </a:schemeClr>
                </a:solidFill>
                <a:cs typeface="B Nazanin" panose="00000400000000000000" pitchFamily="2" charset="-78"/>
              </a:rPr>
              <a:t>گرفتن خروجی </a:t>
            </a:r>
            <a:r>
              <a:rPr lang="fa-IR" sz="2400" dirty="0">
                <a:cs typeface="B Nazanin" panose="00000400000000000000" pitchFamily="2" charset="-78"/>
              </a:rPr>
              <a:t>در فرمت های مختلف جهت استفاده در نرم‌افزارهای مدیریت استناد نیز وجود دارد.</a:t>
            </a:r>
          </a:p>
          <a:p>
            <a:pPr algn="r" rtl="1"/>
            <a:endParaRPr lang="en-US" sz="2400" dirty="0">
              <a:cs typeface="B Nazanin" panose="00000400000000000000" pitchFamily="2" charset="-78"/>
            </a:endParaRPr>
          </a:p>
        </p:txBody>
      </p:sp>
    </p:spTree>
    <p:extLst>
      <p:ext uri="{BB962C8B-B14F-4D97-AF65-F5344CB8AC3E}">
        <p14:creationId xmlns:p14="http://schemas.microsoft.com/office/powerpoint/2010/main" val="418807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23081"/>
            <a:ext cx="10058400" cy="968991"/>
          </a:xfrm>
          <a:solidFill>
            <a:schemeClr val="accent6">
              <a:lumMod val="20000"/>
              <a:lumOff val="80000"/>
            </a:schemeClr>
          </a:solidFill>
        </p:spPr>
        <p:txBody>
          <a:bodyPr/>
          <a:lstStyle/>
          <a:p>
            <a:r>
              <a:rPr lang="en-US" dirty="0" smtClean="0">
                <a:latin typeface="Algerian" panose="04020705040A02060702" pitchFamily="82" charset="0"/>
              </a:rPr>
              <a:t>Alert</a:t>
            </a:r>
            <a:endParaRPr lang="en-US" dirty="0">
              <a:latin typeface="Algerian" panose="04020705040A02060702" pitchFamily="82" charset="0"/>
            </a:endParaRPr>
          </a:p>
        </p:txBody>
      </p:sp>
      <p:sp>
        <p:nvSpPr>
          <p:cNvPr id="3" name="Content Placeholder 2"/>
          <p:cNvSpPr>
            <a:spLocks noGrp="1"/>
          </p:cNvSpPr>
          <p:nvPr>
            <p:ph sz="quarter" idx="13"/>
          </p:nvPr>
        </p:nvSpPr>
        <p:spPr/>
        <p:txBody>
          <a:bodyPr/>
          <a:lstStyle/>
          <a:p>
            <a:pPr algn="r" rtl="1"/>
            <a:r>
              <a:rPr lang="en-US" cap="none" dirty="0">
                <a:cs typeface="B Nazanin" panose="00000400000000000000" pitchFamily="2" charset="-78"/>
              </a:rPr>
              <a:t>Alert</a:t>
            </a:r>
            <a:r>
              <a:rPr lang="fa-IR" cap="none" dirty="0">
                <a:cs typeface="B Nazanin" panose="00000400000000000000" pitchFamily="2" charset="-78"/>
              </a:rPr>
              <a:t> </a:t>
            </a:r>
            <a:r>
              <a:rPr lang="fa-IR" dirty="0">
                <a:cs typeface="B Nazanin" panose="00000400000000000000" pitchFamily="2" charset="-78"/>
              </a:rPr>
              <a:t>امکانی است که پایگاه در اختیار کاربر قرار می‌دهد و هر رکوردی که در آینده با </a:t>
            </a:r>
            <a:r>
              <a:rPr lang="fa-IR" dirty="0">
                <a:solidFill>
                  <a:srgbClr val="00B0F0"/>
                </a:solidFill>
                <a:cs typeface="B Nazanin" panose="00000400000000000000" pitchFamily="2" charset="-78"/>
              </a:rPr>
              <a:t>فرمول جستجوی</a:t>
            </a:r>
            <a:r>
              <a:rPr lang="fa-IR" dirty="0">
                <a:cs typeface="B Nazanin" panose="00000400000000000000" pitchFamily="2" charset="-78"/>
              </a:rPr>
              <a:t> مورد نظر به پایگاه اضافه شد را به کاربر از طریق ایمیل اطلاع‌رسانی می‌کند</a:t>
            </a:r>
            <a:r>
              <a:rPr lang="en-US" dirty="0">
                <a:cs typeface="B Nazanin" panose="00000400000000000000" pitchFamily="2" charset="-78"/>
              </a:rPr>
              <a:t>.</a:t>
            </a:r>
            <a:endParaRPr lang="fa-IR" dirty="0">
              <a:cs typeface="B Nazanin" panose="00000400000000000000" pitchFamily="2" charset="-78"/>
            </a:endParaRPr>
          </a:p>
          <a:p>
            <a:pPr algn="r" rtl="1"/>
            <a:r>
              <a:rPr lang="fa-IR" dirty="0">
                <a:cs typeface="B Nazanin" panose="00000400000000000000" pitchFamily="2" charset="-78"/>
              </a:rPr>
              <a:t>امکان تنظیم الرت برای </a:t>
            </a:r>
            <a:r>
              <a:rPr lang="fa-IR" dirty="0">
                <a:solidFill>
                  <a:schemeClr val="accent3"/>
                </a:solidFill>
                <a:cs typeface="B Nazanin" panose="00000400000000000000" pitchFamily="2" charset="-78"/>
              </a:rPr>
              <a:t>استنادات دریافتی مقاله  </a:t>
            </a:r>
            <a:r>
              <a:rPr lang="fa-IR" dirty="0">
                <a:cs typeface="B Nazanin" panose="00000400000000000000" pitchFamily="2" charset="-78"/>
              </a:rPr>
              <a:t>و </a:t>
            </a:r>
            <a:r>
              <a:rPr lang="fa-IR" dirty="0">
                <a:solidFill>
                  <a:srgbClr val="FF0000"/>
                </a:solidFill>
                <a:cs typeface="B Nazanin" panose="00000400000000000000" pitchFamily="2" charset="-78"/>
              </a:rPr>
              <a:t>انتشارات یک پروفایل </a:t>
            </a:r>
            <a:r>
              <a:rPr lang="fa-IR" dirty="0">
                <a:cs typeface="B Nazanin" panose="00000400000000000000" pitchFamily="2" charset="-78"/>
              </a:rPr>
              <a:t>نیز وجود دارد.</a:t>
            </a:r>
          </a:p>
          <a:p>
            <a:pPr marL="0" indent="0" algn="r" rtl="1">
              <a:buNone/>
            </a:pPr>
            <a:endParaRPr lang="en-US" dirty="0"/>
          </a:p>
        </p:txBody>
      </p:sp>
    </p:spTree>
    <p:extLst>
      <p:ext uri="{BB962C8B-B14F-4D97-AF65-F5344CB8AC3E}">
        <p14:creationId xmlns:p14="http://schemas.microsoft.com/office/powerpoint/2010/main" val="2926682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355" y="354843"/>
            <a:ext cx="10090245" cy="1091820"/>
          </a:xfrm>
          <a:solidFill>
            <a:schemeClr val="accent1">
              <a:lumMod val="20000"/>
              <a:lumOff val="80000"/>
            </a:schemeClr>
          </a:solidFill>
        </p:spPr>
        <p:txBody>
          <a:bodyPr/>
          <a:lstStyle/>
          <a:p>
            <a:pPr algn="r" rtl="1"/>
            <a:r>
              <a:rPr lang="fa-IR" dirty="0">
                <a:cs typeface="B Titr" panose="00000700000000000000" pitchFamily="2" charset="-78"/>
              </a:rPr>
              <a:t>نکات جستجو در گوگل اسکالر</a:t>
            </a:r>
            <a:endParaRPr lang="en-US" dirty="0">
              <a:cs typeface="B Titr" panose="00000700000000000000" pitchFamily="2" charset="-78"/>
            </a:endParaRPr>
          </a:p>
        </p:txBody>
      </p:sp>
      <p:sp>
        <p:nvSpPr>
          <p:cNvPr id="3" name="Content Placeholder 2"/>
          <p:cNvSpPr>
            <a:spLocks noGrp="1"/>
          </p:cNvSpPr>
          <p:nvPr>
            <p:ph sz="quarter" idx="13"/>
          </p:nvPr>
        </p:nvSpPr>
        <p:spPr>
          <a:xfrm>
            <a:off x="545910" y="1883391"/>
            <a:ext cx="10904562" cy="4694830"/>
          </a:xfrm>
        </p:spPr>
        <p:txBody>
          <a:bodyPr>
            <a:normAutofit lnSpcReduction="10000"/>
          </a:bodyPr>
          <a:lstStyle/>
          <a:p>
            <a:pPr algn="r" rtl="1"/>
            <a:r>
              <a:rPr lang="fa-IR" b="1" dirty="0">
                <a:cs typeface="B Nazanin" panose="00000400000000000000" pitchFamily="2" charset="-78"/>
              </a:rPr>
              <a:t>پیش‌فرض‌ها  </a:t>
            </a:r>
          </a:p>
          <a:p>
            <a:pPr algn="r" rtl="1"/>
            <a:r>
              <a:rPr lang="fa-IR" dirty="0">
                <a:cs typeface="B Nazanin" panose="00000400000000000000" pitchFamily="2" charset="-78"/>
              </a:rPr>
              <a:t>• بزرگ و کوچک بودن حروف کلیدواژه‌های جستجو حساس نیست.</a:t>
            </a:r>
            <a:br>
              <a:rPr lang="fa-IR" dirty="0">
                <a:cs typeface="B Nazanin" panose="00000400000000000000" pitchFamily="2" charset="-78"/>
              </a:rPr>
            </a:br>
            <a:r>
              <a:rPr lang="fa-IR" dirty="0">
                <a:cs typeface="B Nazanin" panose="00000400000000000000" pitchFamily="2" charset="-78"/>
              </a:rPr>
              <a:t>• کلیدواژه‌های جستجو با عملگر </a:t>
            </a:r>
            <a:r>
              <a:rPr lang="en-US" dirty="0">
                <a:cs typeface="B Nazanin" panose="00000400000000000000" pitchFamily="2" charset="-78"/>
              </a:rPr>
              <a:t>AND </a:t>
            </a:r>
            <a:r>
              <a:rPr lang="fa-IR" dirty="0">
                <a:cs typeface="B Nazanin" panose="00000400000000000000" pitchFamily="2" charset="-78"/>
              </a:rPr>
              <a:t> با یکدیگر ادغام می‌شوند.</a:t>
            </a:r>
            <a:br>
              <a:rPr lang="fa-IR" dirty="0">
                <a:cs typeface="B Nazanin" panose="00000400000000000000" pitchFamily="2" charset="-78"/>
              </a:rPr>
            </a:br>
            <a:r>
              <a:rPr lang="fa-IR" dirty="0">
                <a:cs typeface="B Nazanin" panose="00000400000000000000" pitchFamily="2" charset="-78"/>
              </a:rPr>
              <a:t>• فول تکست منابع پژوهشی برای یافتن نتایج جستجو می‌شوند.</a:t>
            </a:r>
          </a:p>
          <a:p>
            <a:pPr algn="r" rtl="1"/>
            <a:r>
              <a:rPr lang="fa-IR" b="1" dirty="0">
                <a:cs typeface="B Nazanin" panose="00000400000000000000" pitchFamily="2" charset="-78"/>
              </a:rPr>
              <a:t>برخی از ترفندهای کاربردی </a:t>
            </a:r>
          </a:p>
          <a:p>
            <a:pPr lvl="1" algn="r" rtl="1"/>
            <a:r>
              <a:rPr lang="fa-IR" dirty="0">
                <a:cs typeface="B Nazanin" panose="00000400000000000000" pitchFamily="2" charset="-78"/>
              </a:rPr>
              <a:t> عملگرهای </a:t>
            </a:r>
            <a:r>
              <a:rPr lang="en-US" dirty="0">
                <a:cs typeface="B Nazanin" panose="00000400000000000000" pitchFamily="2" charset="-78"/>
              </a:rPr>
              <a:t>AND</a:t>
            </a:r>
            <a:r>
              <a:rPr lang="fa-IR" dirty="0">
                <a:cs typeface="B Nazanin" panose="00000400000000000000" pitchFamily="2" charset="-78"/>
              </a:rPr>
              <a:t>، </a:t>
            </a:r>
            <a:r>
              <a:rPr lang="en-US" dirty="0">
                <a:cs typeface="B Nazanin" panose="00000400000000000000" pitchFamily="2" charset="-78"/>
              </a:rPr>
              <a:t>OR</a:t>
            </a:r>
            <a:r>
              <a:rPr lang="fa-IR" dirty="0">
                <a:cs typeface="B Nazanin" panose="00000400000000000000" pitchFamily="2" charset="-78"/>
              </a:rPr>
              <a:t> و</a:t>
            </a:r>
            <a:r>
              <a:rPr lang="en-US" dirty="0">
                <a:cs typeface="B Nazanin" panose="00000400000000000000" pitchFamily="2" charset="-78"/>
              </a:rPr>
              <a:t>NOT</a:t>
            </a:r>
            <a:r>
              <a:rPr lang="fa-IR" dirty="0">
                <a:cs typeface="B Nazanin" panose="00000400000000000000" pitchFamily="2" charset="-78"/>
              </a:rPr>
              <a:t> - جستجوی بولی </a:t>
            </a:r>
          </a:p>
          <a:p>
            <a:pPr lvl="1" algn="r" rtl="1"/>
            <a:r>
              <a:rPr lang="fa-IR" dirty="0">
                <a:cs typeface="B Nazanin" panose="00000400000000000000" pitchFamily="2" charset="-78"/>
              </a:rPr>
              <a:t>کاراکتر ~ بلافاصله قبل از کلیدواژه‌ها - جستجو به همراه کلمات مترادف</a:t>
            </a:r>
          </a:p>
          <a:p>
            <a:pPr lvl="1" algn="r" rtl="1"/>
            <a:r>
              <a:rPr lang="fa-IR" dirty="0">
                <a:cs typeface="B Nazanin" panose="00000400000000000000" pitchFamily="2" charset="-78"/>
              </a:rPr>
              <a:t> کاراکتر ” قبل و بعد از عبارت جستجو- جستجوی عبارتی</a:t>
            </a:r>
          </a:p>
          <a:p>
            <a:pPr lvl="1" algn="r" rtl="1"/>
            <a:r>
              <a:rPr lang="fa-IR" dirty="0">
                <a:cs typeface="B Nazanin" panose="00000400000000000000" pitchFamily="2" charset="-78"/>
              </a:rPr>
              <a:t> کاراکتر – بلافاصله قبل از کلمات جستجو، منابعی را که شامل عبارت مربوطه نشود را نشان می‌دهد (معادل عملگر </a:t>
            </a:r>
            <a:r>
              <a:rPr lang="en-US" dirty="0">
                <a:cs typeface="B Nazanin" panose="00000400000000000000" pitchFamily="2" charset="-78"/>
              </a:rPr>
              <a:t>NOT </a:t>
            </a:r>
            <a:r>
              <a:rPr lang="fa-IR" dirty="0">
                <a:cs typeface="B Nazanin" panose="00000400000000000000" pitchFamily="2" charset="-78"/>
              </a:rPr>
              <a:t>)</a:t>
            </a:r>
          </a:p>
          <a:p>
            <a:pPr lvl="1" algn="r" rtl="1"/>
            <a:r>
              <a:rPr lang="fa-IR" dirty="0">
                <a:cs typeface="B Nazanin" panose="00000400000000000000" pitchFamily="2" charset="-78"/>
              </a:rPr>
              <a:t> استفاده از کاراکتر + بلافاصله قبل از کلمات جستجو، منابعی را که شامل عبارت مربوطه شود را نشان می‌دهد (معادل عملگر </a:t>
            </a:r>
            <a:r>
              <a:rPr lang="en-US" dirty="0">
                <a:cs typeface="B Nazanin" panose="00000400000000000000" pitchFamily="2" charset="-78"/>
              </a:rPr>
              <a:t>AND</a:t>
            </a:r>
            <a:r>
              <a:rPr lang="fa-IR" dirty="0">
                <a:cs typeface="B Nazanin" panose="00000400000000000000" pitchFamily="2" charset="-78"/>
              </a:rPr>
              <a:t>)</a:t>
            </a:r>
            <a:endParaRPr lang="en-US" dirty="0">
              <a:cs typeface="B Nazanin" panose="00000400000000000000" pitchFamily="2" charset="-78"/>
            </a:endParaRPr>
          </a:p>
          <a:p>
            <a:pPr marL="457200" lvl="1" indent="0" algn="r" rtl="1">
              <a:buNone/>
            </a:pPr>
            <a:r>
              <a:rPr lang="fa-IR" dirty="0">
                <a:cs typeface="B Nazanin" panose="00000400000000000000" pitchFamily="2" charset="-78"/>
              </a:rPr>
              <a:t>• درج عبارت </a:t>
            </a:r>
            <a:r>
              <a:rPr lang="en-US" dirty="0" err="1">
                <a:cs typeface="B Nazanin" panose="00000400000000000000" pitchFamily="2" charset="-78"/>
              </a:rPr>
              <a:t>intitle</a:t>
            </a:r>
            <a:r>
              <a:rPr lang="en-US" dirty="0">
                <a:cs typeface="B Nazanin" panose="00000400000000000000" pitchFamily="2" charset="-78"/>
              </a:rPr>
              <a:t>: </a:t>
            </a:r>
            <a:r>
              <a:rPr lang="fa-IR" dirty="0">
                <a:cs typeface="B Nazanin" panose="00000400000000000000" pitchFamily="2" charset="-78"/>
              </a:rPr>
              <a:t> منابعی را که عبارت جستجو در عنوان آن آمده باشد را نشان خواهد داد.</a:t>
            </a:r>
            <a:br>
              <a:rPr lang="fa-IR" dirty="0">
                <a:cs typeface="B Nazanin" panose="00000400000000000000" pitchFamily="2" charset="-78"/>
              </a:rPr>
            </a:br>
            <a:r>
              <a:rPr lang="fa-IR" dirty="0">
                <a:cs typeface="B Nazanin" panose="00000400000000000000" pitchFamily="2" charset="-78"/>
              </a:rPr>
              <a:t>• درج عبارت </a:t>
            </a:r>
            <a:r>
              <a:rPr lang="en-US" dirty="0" err="1">
                <a:cs typeface="B Nazanin" panose="00000400000000000000" pitchFamily="2" charset="-78"/>
              </a:rPr>
              <a:t>intext</a:t>
            </a:r>
            <a:r>
              <a:rPr lang="en-US" dirty="0">
                <a:cs typeface="B Nazanin" panose="00000400000000000000" pitchFamily="2" charset="-78"/>
              </a:rPr>
              <a:t>: </a:t>
            </a:r>
            <a:r>
              <a:rPr lang="fa-IR" dirty="0">
                <a:cs typeface="B Nazanin" panose="00000400000000000000" pitchFamily="2" charset="-78"/>
              </a:rPr>
              <a:t> منابعی را که عبارت جستجو در متن آن مدرک آمده باشد را نشان می‌دهد.</a:t>
            </a:r>
            <a:br>
              <a:rPr lang="fa-IR" dirty="0">
                <a:cs typeface="B Nazanin" panose="00000400000000000000" pitchFamily="2" charset="-78"/>
              </a:rPr>
            </a:br>
            <a:r>
              <a:rPr lang="fa-IR" dirty="0">
                <a:cs typeface="B Nazanin" panose="00000400000000000000" pitchFamily="2" charset="-78"/>
              </a:rPr>
              <a:t>• درج عبارت </a:t>
            </a:r>
            <a:r>
              <a:rPr lang="en-US" dirty="0" err="1">
                <a:cs typeface="B Nazanin" panose="00000400000000000000" pitchFamily="2" charset="-78"/>
              </a:rPr>
              <a:t>allintitle</a:t>
            </a:r>
            <a:r>
              <a:rPr lang="en-US" dirty="0">
                <a:cs typeface="B Nazanin" panose="00000400000000000000" pitchFamily="2" charset="-78"/>
              </a:rPr>
              <a:t>: </a:t>
            </a:r>
            <a:r>
              <a:rPr lang="fa-IR" dirty="0">
                <a:cs typeface="B Nazanin" panose="00000400000000000000" pitchFamily="2" charset="-78"/>
              </a:rPr>
              <a:t> منابعی را که تمام عبارات جستجو در عنوان آن آمده باشند را نشان خواهد داد.</a:t>
            </a:r>
            <a:br>
              <a:rPr lang="fa-IR" dirty="0">
                <a:cs typeface="B Nazanin" panose="00000400000000000000" pitchFamily="2" charset="-78"/>
              </a:rPr>
            </a:br>
            <a:r>
              <a:rPr lang="fa-IR" dirty="0">
                <a:cs typeface="B Nazanin" panose="00000400000000000000" pitchFamily="2" charset="-78"/>
              </a:rPr>
              <a:t>• درج عبارت </a:t>
            </a:r>
            <a:r>
              <a:rPr lang="en-US" dirty="0" err="1">
                <a:cs typeface="B Nazanin" panose="00000400000000000000" pitchFamily="2" charset="-78"/>
              </a:rPr>
              <a:t>allintext</a:t>
            </a:r>
            <a:r>
              <a:rPr lang="en-US" dirty="0">
                <a:cs typeface="B Nazanin" panose="00000400000000000000" pitchFamily="2" charset="-78"/>
              </a:rPr>
              <a:t>: </a:t>
            </a:r>
            <a:r>
              <a:rPr lang="fa-IR" dirty="0">
                <a:cs typeface="B Nazanin" panose="00000400000000000000" pitchFamily="2" charset="-78"/>
              </a:rPr>
              <a:t> منابعی را که تمام عبارات جستجو در متن آن مدرک آمده باشند را نشان می‌دهد.</a:t>
            </a:r>
            <a:br>
              <a:rPr lang="fa-IR" dirty="0">
                <a:cs typeface="B Nazanin" panose="00000400000000000000" pitchFamily="2" charset="-78"/>
              </a:rPr>
            </a:br>
            <a:r>
              <a:rPr lang="fa-IR" dirty="0">
                <a:cs typeface="B Nazanin" panose="00000400000000000000" pitchFamily="2" charset="-78"/>
              </a:rPr>
              <a:t>• درج عبارت </a:t>
            </a:r>
            <a:r>
              <a:rPr lang="en-US" dirty="0">
                <a:cs typeface="B Nazanin" panose="00000400000000000000" pitchFamily="2" charset="-78"/>
              </a:rPr>
              <a:t>author: </a:t>
            </a:r>
            <a:r>
              <a:rPr lang="fa-IR" dirty="0">
                <a:cs typeface="B Nazanin" panose="00000400000000000000" pitchFamily="2" charset="-78"/>
              </a:rPr>
              <a:t> منابعی را که عبارت جستجو در نام نویسنده آن آمده باشد را نمایش می‌دهد.</a:t>
            </a:r>
          </a:p>
          <a:p>
            <a:pPr marL="0" indent="0" algn="r" rtl="1">
              <a:buNone/>
            </a:pPr>
            <a:endParaRPr lang="en-US" dirty="0">
              <a:cs typeface="B Nazanin" panose="00000400000000000000" pitchFamily="2" charset="-78"/>
            </a:endParaRPr>
          </a:p>
        </p:txBody>
      </p:sp>
    </p:spTree>
    <p:extLst>
      <p:ext uri="{BB962C8B-B14F-4D97-AF65-F5344CB8AC3E}">
        <p14:creationId xmlns:p14="http://schemas.microsoft.com/office/powerpoint/2010/main" val="2929687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FC8132-058A-43CD-824F-618B1C165559}"/>
              </a:ext>
            </a:extLst>
          </p:cNvPr>
          <p:cNvSpPr>
            <a:spLocks noGrp="1"/>
          </p:cNvSpPr>
          <p:nvPr>
            <p:ph type="title"/>
          </p:nvPr>
        </p:nvSpPr>
        <p:spPr>
          <a:xfrm>
            <a:off x="6055035" y="618517"/>
            <a:ext cx="5223191" cy="1062365"/>
          </a:xfrm>
        </p:spPr>
        <p:txBody>
          <a:bodyPr>
            <a:normAutofit/>
          </a:bodyPr>
          <a:lstStyle/>
          <a:p>
            <a:r>
              <a:rPr lang="fa-IR" dirty="0">
                <a:cs typeface="B Titr" panose="00000700000000000000" pitchFamily="2" charset="-78"/>
              </a:rPr>
              <a:t>جستجو در گوگل اسکالر</a:t>
            </a:r>
            <a:endParaRPr lang="en-US" dirty="0">
              <a:cs typeface="B Titr" panose="00000700000000000000" pitchFamily="2" charset="-78"/>
            </a:endParaRPr>
          </a:p>
        </p:txBody>
      </p:sp>
      <p:sp>
        <p:nvSpPr>
          <p:cNvPr id="5" name="Content Placeholder 4">
            <a:extLst>
              <a:ext uri="{FF2B5EF4-FFF2-40B4-BE49-F238E27FC236}">
                <a16:creationId xmlns:a16="http://schemas.microsoft.com/office/drawing/2014/main" id="{F3E9755A-E0CB-47F1-A467-0CC30FD15C86}"/>
              </a:ext>
            </a:extLst>
          </p:cNvPr>
          <p:cNvSpPr>
            <a:spLocks noGrp="1"/>
          </p:cNvSpPr>
          <p:nvPr>
            <p:ph sz="quarter" idx="13"/>
          </p:nvPr>
        </p:nvSpPr>
        <p:spPr>
          <a:xfrm>
            <a:off x="6615953" y="1909483"/>
            <a:ext cx="5097061" cy="3715236"/>
          </a:xfrm>
        </p:spPr>
        <p:txBody>
          <a:bodyPr>
            <a:normAutofit/>
          </a:bodyPr>
          <a:lstStyle/>
          <a:p>
            <a:pPr algn="r" rtl="1"/>
            <a:r>
              <a:rPr lang="fa-IR" sz="2600" dirty="0">
                <a:cs typeface="B Nazanin" panose="00000400000000000000" pitchFamily="2" charset="-78"/>
              </a:rPr>
              <a:t>برای آغاز جستجو در گوگل اسکالر از </a:t>
            </a:r>
            <a:r>
              <a:rPr lang="fa-IR" sz="2600" dirty="0" smtClean="0">
                <a:cs typeface="B Nazanin" panose="00000400000000000000" pitchFamily="2" charset="-78"/>
              </a:rPr>
              <a:t>دو</a:t>
            </a:r>
            <a:r>
              <a:rPr lang="fa-IR" sz="2600" dirty="0" smtClean="0">
                <a:cs typeface="B Nazanin" panose="00000400000000000000" pitchFamily="2" charset="-78"/>
              </a:rPr>
              <a:t> </a:t>
            </a:r>
            <a:r>
              <a:rPr lang="fa-IR" sz="2600" dirty="0">
                <a:cs typeface="B Nazanin" panose="00000400000000000000" pitchFamily="2" charset="-78"/>
              </a:rPr>
              <a:t>طریق می‌توان اقدام کرد:</a:t>
            </a:r>
          </a:p>
          <a:p>
            <a:pPr lvl="1" algn="r" rtl="1"/>
            <a:r>
              <a:rPr lang="fa-IR" sz="2600" dirty="0">
                <a:cs typeface="B Nazanin" panose="00000400000000000000" pitchFamily="2" charset="-78"/>
              </a:rPr>
              <a:t>وارد کردن نشانی </a:t>
            </a:r>
            <a:r>
              <a:rPr lang="en-US" sz="2600" cap="none" dirty="0">
                <a:cs typeface="B Nazanin" panose="00000400000000000000" pitchFamily="2" charset="-78"/>
                <a:hlinkClick r:id="rId2"/>
              </a:rPr>
              <a:t>scholar.google.com</a:t>
            </a:r>
            <a:r>
              <a:rPr lang="en-US" sz="2600" cap="none" dirty="0">
                <a:cs typeface="B Nazanin" panose="00000400000000000000" pitchFamily="2" charset="-78"/>
              </a:rPr>
              <a:t> </a:t>
            </a:r>
            <a:r>
              <a:rPr lang="fa-IR" sz="2600" cap="none" dirty="0">
                <a:cs typeface="B Nazanin" panose="00000400000000000000" pitchFamily="2" charset="-78"/>
              </a:rPr>
              <a:t> در نوار آدرس</a:t>
            </a:r>
          </a:p>
          <a:p>
            <a:pPr lvl="1" algn="r" rtl="1"/>
            <a:r>
              <a:rPr lang="fa-IR" sz="2600" cap="none" dirty="0" smtClean="0">
                <a:cs typeface="B Nazanin" panose="00000400000000000000" pitchFamily="2" charset="-78"/>
              </a:rPr>
              <a:t>کلیک </a:t>
            </a:r>
            <a:r>
              <a:rPr lang="fa-IR" sz="2600" cap="none" dirty="0">
                <a:cs typeface="B Nazanin" panose="00000400000000000000" pitchFamily="2" charset="-78"/>
              </a:rPr>
              <a:t>بر روی افزونه </a:t>
            </a:r>
            <a:r>
              <a:rPr lang="en-US" sz="2600" cap="none" dirty="0">
                <a:cs typeface="B Nazanin" panose="00000400000000000000" pitchFamily="2" charset="-78"/>
              </a:rPr>
              <a:t>google scholar</a:t>
            </a:r>
            <a:r>
              <a:rPr lang="fa-IR" sz="2600" cap="none" dirty="0">
                <a:cs typeface="B Nazanin" panose="00000400000000000000" pitchFamily="2" charset="-78"/>
              </a:rPr>
              <a:t> در صورتی که قبلا این افزونه را بر روی سیستم خود نصب کرده باشید.</a:t>
            </a:r>
          </a:p>
          <a:p>
            <a:pPr lvl="1" algn="r" rtl="1"/>
            <a:endParaRPr lang="en-US" dirty="0">
              <a:cs typeface="B Nazanin" panose="00000400000000000000" pitchFamily="2" charset="-78"/>
            </a:endParaRPr>
          </a:p>
        </p:txBody>
      </p:sp>
      <p:pic>
        <p:nvPicPr>
          <p:cNvPr id="3" name="Picture 2">
            <a:extLst>
              <a:ext uri="{FF2B5EF4-FFF2-40B4-BE49-F238E27FC236}">
                <a16:creationId xmlns:a16="http://schemas.microsoft.com/office/drawing/2014/main" id="{F2C8C81A-167F-47AC-9082-9F38C3C230E0}"/>
              </a:ext>
            </a:extLst>
          </p:cNvPr>
          <p:cNvPicPr>
            <a:picLocks noChangeAspect="1"/>
          </p:cNvPicPr>
          <p:nvPr/>
        </p:nvPicPr>
        <p:blipFill>
          <a:blip r:embed="rId3"/>
          <a:stretch>
            <a:fillRect/>
          </a:stretch>
        </p:blipFill>
        <p:spPr>
          <a:xfrm>
            <a:off x="182496" y="2473096"/>
            <a:ext cx="6433457" cy="2694648"/>
          </a:xfrm>
          <a:prstGeom prst="rect">
            <a:avLst/>
          </a:prstGeom>
        </p:spPr>
      </p:pic>
      <p:sp>
        <p:nvSpPr>
          <p:cNvPr id="11" name="Arrow: Down 10">
            <a:extLst>
              <a:ext uri="{FF2B5EF4-FFF2-40B4-BE49-F238E27FC236}">
                <a16:creationId xmlns:a16="http://schemas.microsoft.com/office/drawing/2014/main" id="{DB3BD914-F5EB-4359-8161-391FB32E8D01}"/>
              </a:ext>
            </a:extLst>
          </p:cNvPr>
          <p:cNvSpPr/>
          <p:nvPr/>
        </p:nvSpPr>
        <p:spPr>
          <a:xfrm>
            <a:off x="5361444" y="1923450"/>
            <a:ext cx="327867" cy="406322"/>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685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additive="base">
                                        <p:cTn id="1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additive="base">
                                        <p:cTn id="2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Lst>
  </p:timing>
</p:sld>
</file>

<file path=ppt/theme/theme1.xml><?xml version="1.0" encoding="utf-8"?>
<a:theme xmlns:a="http://schemas.openxmlformats.org/drawingml/2006/main" name="Retrospect">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1546</TotalTime>
  <Words>1080</Words>
  <Application>Microsoft Office PowerPoint</Application>
  <PresentationFormat>Widescreen</PresentationFormat>
  <Paragraphs>138</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 b titr</vt:lpstr>
      <vt:lpstr>Algerian</vt:lpstr>
      <vt:lpstr>-apple-system</vt:lpstr>
      <vt:lpstr>Arial</vt:lpstr>
      <vt:lpstr>B Nazanin</vt:lpstr>
      <vt:lpstr>B Titr</vt:lpstr>
      <vt:lpstr>Calibri</vt:lpstr>
      <vt:lpstr>Calibri Light</vt:lpstr>
      <vt:lpstr>Times New Roman</vt:lpstr>
      <vt:lpstr>Retrospect</vt:lpstr>
      <vt:lpstr> Google Scholar</vt:lpstr>
      <vt:lpstr>معرفی گوگل اسکالر</vt:lpstr>
      <vt:lpstr>ویژگی‌ها و امکانات گوگل اسکالر</vt:lpstr>
      <vt:lpstr>انواع محتوا در گوگل اسکالر</vt:lpstr>
      <vt:lpstr>پروفایل نویسندگان در گوگل اسکالر</vt:lpstr>
      <vt:lpstr>کتابخانه شخصی در گوگل اسکالر</vt:lpstr>
      <vt:lpstr>Alert</vt:lpstr>
      <vt:lpstr>نکات جستجو در گوگل اسکالر</vt:lpstr>
      <vt:lpstr>جستجو در گوگل اسکالر</vt:lpstr>
      <vt:lpstr>PowerPoint Presentation</vt:lpstr>
      <vt:lpstr>صفحه جستجوی ساده</vt:lpstr>
      <vt:lpstr>صفحه جستجوی پیشرفته</vt:lpstr>
      <vt:lpstr>آشنایی با فرمت خروجی جستجوها</vt:lpstr>
      <vt:lpstr>تحلیل قسمت‌های مختلف نتیجه جستجو</vt:lpstr>
      <vt:lpstr>نمایش نتایج جدیدتر در صفحه نتایج جستجو</vt:lpstr>
      <vt:lpstr>دانلود مقاله از گوگل اسکالر</vt:lpstr>
      <vt:lpstr>سایر ویژگی‌ها و قابلیت‌های گوکل اسکالر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Google scholar</dc:title>
  <dc:creator>m Kh</dc:creator>
  <cp:lastModifiedBy>M KH</cp:lastModifiedBy>
  <cp:revision>78</cp:revision>
  <dcterms:created xsi:type="dcterms:W3CDTF">2022-02-23T15:09:33Z</dcterms:created>
  <dcterms:modified xsi:type="dcterms:W3CDTF">2023-05-15T05:28:31Z</dcterms:modified>
</cp:coreProperties>
</file>